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1730" r:id="rId2"/>
    <p:sldId id="1731" r:id="rId3"/>
    <p:sldId id="260" r:id="rId4"/>
    <p:sldId id="1732" r:id="rId5"/>
    <p:sldId id="1733" r:id="rId6"/>
    <p:sldId id="1734" r:id="rId7"/>
    <p:sldId id="1735" r:id="rId8"/>
    <p:sldId id="1736" r:id="rId9"/>
    <p:sldId id="1512" r:id="rId10"/>
    <p:sldId id="391" r:id="rId11"/>
    <p:sldId id="1509" r:id="rId12"/>
    <p:sldId id="383" r:id="rId13"/>
    <p:sldId id="1500" r:id="rId14"/>
    <p:sldId id="1501" r:id="rId15"/>
    <p:sldId id="429" r:id="rId16"/>
    <p:sldId id="262" r:id="rId17"/>
    <p:sldId id="1513" r:id="rId18"/>
    <p:sldId id="1723" r:id="rId19"/>
    <p:sldId id="1724" r:id="rId20"/>
    <p:sldId id="1721" r:id="rId21"/>
    <p:sldId id="4444" r:id="rId22"/>
    <p:sldId id="4445" r:id="rId23"/>
    <p:sldId id="1727" r:id="rId24"/>
    <p:sldId id="1514" r:id="rId25"/>
    <p:sldId id="4446" r:id="rId26"/>
    <p:sldId id="4447" r:id="rId27"/>
    <p:sldId id="4448" r:id="rId28"/>
    <p:sldId id="4449" r:id="rId29"/>
    <p:sldId id="4450" r:id="rId30"/>
    <p:sldId id="4452" r:id="rId31"/>
    <p:sldId id="172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FF00"/>
    <a:srgbClr val="1B1D22"/>
    <a:srgbClr val="EAEAE8"/>
    <a:srgbClr val="7979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26"/>
  </p:normalViewPr>
  <p:slideViewPr>
    <p:cSldViewPr snapToGrid="0">
      <p:cViewPr>
        <p:scale>
          <a:sx n="247" d="100"/>
          <a:sy n="247" d="100"/>
        </p:scale>
        <p:origin x="-1032" y="-9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563974-BC3C-ED48-9346-DAED2420C50B}" type="datetimeFigureOut">
              <a:rPr lang="es-ES_tradnl" smtClean="0"/>
              <a:t>15/11/23</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A4F657-2DD1-0A48-B8F8-ADA87776BCBE}" type="slidenum">
              <a:rPr lang="es-ES_tradnl" smtClean="0"/>
              <a:t>‹#›</a:t>
            </a:fld>
            <a:endParaRPr lang="es-ES_tradnl"/>
          </a:p>
        </p:txBody>
      </p:sp>
    </p:spTree>
    <p:extLst>
      <p:ext uri="{BB962C8B-B14F-4D97-AF65-F5344CB8AC3E}">
        <p14:creationId xmlns:p14="http://schemas.microsoft.com/office/powerpoint/2010/main" val="3551639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15</a:t>
            </a:fld>
            <a:endParaRPr lang="en-US" dirty="0"/>
          </a:p>
        </p:txBody>
      </p:sp>
    </p:spTree>
    <p:extLst>
      <p:ext uri="{BB962C8B-B14F-4D97-AF65-F5344CB8AC3E}">
        <p14:creationId xmlns:p14="http://schemas.microsoft.com/office/powerpoint/2010/main" val="1765106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51E25-CE0E-7ACE-C2B9-678103CA6E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ES_tradnl"/>
          </a:p>
        </p:txBody>
      </p:sp>
      <p:sp>
        <p:nvSpPr>
          <p:cNvPr id="3" name="Subtitle 2">
            <a:extLst>
              <a:ext uri="{FF2B5EF4-FFF2-40B4-BE49-F238E27FC236}">
                <a16:creationId xmlns:a16="http://schemas.microsoft.com/office/drawing/2014/main" id="{4EBB4673-7EEE-FDD7-540C-46CE27AB97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_tradnl"/>
          </a:p>
        </p:txBody>
      </p:sp>
      <p:sp>
        <p:nvSpPr>
          <p:cNvPr id="4" name="Date Placeholder 3">
            <a:extLst>
              <a:ext uri="{FF2B5EF4-FFF2-40B4-BE49-F238E27FC236}">
                <a16:creationId xmlns:a16="http://schemas.microsoft.com/office/drawing/2014/main" id="{C8EF9DDA-DA90-BB86-32FF-4681083022B0}"/>
              </a:ext>
            </a:extLst>
          </p:cNvPr>
          <p:cNvSpPr>
            <a:spLocks noGrp="1"/>
          </p:cNvSpPr>
          <p:nvPr>
            <p:ph type="dt" sz="half" idx="10"/>
          </p:nvPr>
        </p:nvSpPr>
        <p:spPr/>
        <p:txBody>
          <a:bodyPr/>
          <a:lstStyle/>
          <a:p>
            <a:fld id="{4F8B5073-FB23-B741-A05E-63561DE17F6C}" type="datetimeFigureOut">
              <a:rPr lang="es-ES_tradnl" smtClean="0"/>
              <a:t>15/11/23</a:t>
            </a:fld>
            <a:endParaRPr lang="es-ES_tradnl"/>
          </a:p>
        </p:txBody>
      </p:sp>
      <p:sp>
        <p:nvSpPr>
          <p:cNvPr id="5" name="Footer Placeholder 4">
            <a:extLst>
              <a:ext uri="{FF2B5EF4-FFF2-40B4-BE49-F238E27FC236}">
                <a16:creationId xmlns:a16="http://schemas.microsoft.com/office/drawing/2014/main" id="{7207D734-CB57-6B16-FF0E-A79C8F943B3E}"/>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4EEFC417-D5D0-33E7-A316-D1FFA894617F}"/>
              </a:ext>
            </a:extLst>
          </p:cNvPr>
          <p:cNvSpPr>
            <a:spLocks noGrp="1"/>
          </p:cNvSpPr>
          <p:nvPr>
            <p:ph type="sldNum" sz="quarter" idx="12"/>
          </p:nvPr>
        </p:nvSpPr>
        <p:spPr/>
        <p:txBody>
          <a:bodyPr/>
          <a:lstStyle/>
          <a:p>
            <a:fld id="{B31BB995-4ABC-6A4C-B0AF-0F8D59A358E7}" type="slidenum">
              <a:rPr lang="es-ES_tradnl" smtClean="0"/>
              <a:t>‹#›</a:t>
            </a:fld>
            <a:endParaRPr lang="es-ES_tradnl"/>
          </a:p>
        </p:txBody>
      </p:sp>
    </p:spTree>
    <p:extLst>
      <p:ext uri="{BB962C8B-B14F-4D97-AF65-F5344CB8AC3E}">
        <p14:creationId xmlns:p14="http://schemas.microsoft.com/office/powerpoint/2010/main" val="694292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C91F8-2991-BE97-2157-26823E4CEEA6}"/>
              </a:ext>
            </a:extLst>
          </p:cNvPr>
          <p:cNvSpPr>
            <a:spLocks noGrp="1"/>
          </p:cNvSpPr>
          <p:nvPr>
            <p:ph type="title"/>
          </p:nvPr>
        </p:nvSpPr>
        <p:spPr/>
        <p:txBody>
          <a:bodyPr/>
          <a:lstStyle/>
          <a:p>
            <a:r>
              <a:rPr lang="en-US"/>
              <a:t>Click to edit Master title style</a:t>
            </a:r>
            <a:endParaRPr lang="es-ES_tradnl"/>
          </a:p>
        </p:txBody>
      </p:sp>
      <p:sp>
        <p:nvSpPr>
          <p:cNvPr id="3" name="Vertical Text Placeholder 2">
            <a:extLst>
              <a:ext uri="{FF2B5EF4-FFF2-40B4-BE49-F238E27FC236}">
                <a16:creationId xmlns:a16="http://schemas.microsoft.com/office/drawing/2014/main" id="{E9E35692-6949-307A-888F-46B25ABE61C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BE354F9B-499C-130B-8D20-33A29DE7E568}"/>
              </a:ext>
            </a:extLst>
          </p:cNvPr>
          <p:cNvSpPr>
            <a:spLocks noGrp="1"/>
          </p:cNvSpPr>
          <p:nvPr>
            <p:ph type="dt" sz="half" idx="10"/>
          </p:nvPr>
        </p:nvSpPr>
        <p:spPr/>
        <p:txBody>
          <a:bodyPr/>
          <a:lstStyle/>
          <a:p>
            <a:fld id="{4F8B5073-FB23-B741-A05E-63561DE17F6C}" type="datetimeFigureOut">
              <a:rPr lang="es-ES_tradnl" smtClean="0"/>
              <a:t>15/11/23</a:t>
            </a:fld>
            <a:endParaRPr lang="es-ES_tradnl"/>
          </a:p>
        </p:txBody>
      </p:sp>
      <p:sp>
        <p:nvSpPr>
          <p:cNvPr id="5" name="Footer Placeholder 4">
            <a:extLst>
              <a:ext uri="{FF2B5EF4-FFF2-40B4-BE49-F238E27FC236}">
                <a16:creationId xmlns:a16="http://schemas.microsoft.com/office/drawing/2014/main" id="{DABC307B-FB71-77A8-1214-CB0D664702C5}"/>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DDDB36B0-8D2E-02E5-CE0F-95876837EAF2}"/>
              </a:ext>
            </a:extLst>
          </p:cNvPr>
          <p:cNvSpPr>
            <a:spLocks noGrp="1"/>
          </p:cNvSpPr>
          <p:nvPr>
            <p:ph type="sldNum" sz="quarter" idx="12"/>
          </p:nvPr>
        </p:nvSpPr>
        <p:spPr/>
        <p:txBody>
          <a:bodyPr/>
          <a:lstStyle/>
          <a:p>
            <a:fld id="{B31BB995-4ABC-6A4C-B0AF-0F8D59A358E7}" type="slidenum">
              <a:rPr lang="es-ES_tradnl" smtClean="0"/>
              <a:t>‹#›</a:t>
            </a:fld>
            <a:endParaRPr lang="es-ES_tradnl"/>
          </a:p>
        </p:txBody>
      </p:sp>
    </p:spTree>
    <p:extLst>
      <p:ext uri="{BB962C8B-B14F-4D97-AF65-F5344CB8AC3E}">
        <p14:creationId xmlns:p14="http://schemas.microsoft.com/office/powerpoint/2010/main" val="3834609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4604E1-1D2A-27D2-1502-EF0292414C9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ES_tradnl"/>
          </a:p>
        </p:txBody>
      </p:sp>
      <p:sp>
        <p:nvSpPr>
          <p:cNvPr id="3" name="Vertical Text Placeholder 2">
            <a:extLst>
              <a:ext uri="{FF2B5EF4-FFF2-40B4-BE49-F238E27FC236}">
                <a16:creationId xmlns:a16="http://schemas.microsoft.com/office/drawing/2014/main" id="{98051CC2-F02E-45D8-9C60-4A575C152F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D91A2BDF-C585-7A16-D2BA-15D624918E49}"/>
              </a:ext>
            </a:extLst>
          </p:cNvPr>
          <p:cNvSpPr>
            <a:spLocks noGrp="1"/>
          </p:cNvSpPr>
          <p:nvPr>
            <p:ph type="dt" sz="half" idx="10"/>
          </p:nvPr>
        </p:nvSpPr>
        <p:spPr/>
        <p:txBody>
          <a:bodyPr/>
          <a:lstStyle/>
          <a:p>
            <a:fld id="{4F8B5073-FB23-B741-A05E-63561DE17F6C}" type="datetimeFigureOut">
              <a:rPr lang="es-ES_tradnl" smtClean="0"/>
              <a:t>15/11/23</a:t>
            </a:fld>
            <a:endParaRPr lang="es-ES_tradnl"/>
          </a:p>
        </p:txBody>
      </p:sp>
      <p:sp>
        <p:nvSpPr>
          <p:cNvPr id="5" name="Footer Placeholder 4">
            <a:extLst>
              <a:ext uri="{FF2B5EF4-FFF2-40B4-BE49-F238E27FC236}">
                <a16:creationId xmlns:a16="http://schemas.microsoft.com/office/drawing/2014/main" id="{7D94C9E0-CB60-B8C7-1216-8C3B99FAD316}"/>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3C389551-2E6B-CAF3-F5FA-21A05C46B396}"/>
              </a:ext>
            </a:extLst>
          </p:cNvPr>
          <p:cNvSpPr>
            <a:spLocks noGrp="1"/>
          </p:cNvSpPr>
          <p:nvPr>
            <p:ph type="sldNum" sz="quarter" idx="12"/>
          </p:nvPr>
        </p:nvSpPr>
        <p:spPr/>
        <p:txBody>
          <a:bodyPr/>
          <a:lstStyle/>
          <a:p>
            <a:fld id="{B31BB995-4ABC-6A4C-B0AF-0F8D59A358E7}" type="slidenum">
              <a:rPr lang="es-ES_tradnl" smtClean="0"/>
              <a:t>‹#›</a:t>
            </a:fld>
            <a:endParaRPr lang="es-ES_tradnl"/>
          </a:p>
        </p:txBody>
      </p:sp>
    </p:spTree>
    <p:extLst>
      <p:ext uri="{BB962C8B-B14F-4D97-AF65-F5344CB8AC3E}">
        <p14:creationId xmlns:p14="http://schemas.microsoft.com/office/powerpoint/2010/main" val="40769650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094443" y="3425619"/>
            <a:ext cx="6097555"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6094443" y="1554163"/>
            <a:ext cx="6097556"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0"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512167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8678B-D1A2-FCB8-1DA2-A5FC258B6D33}"/>
              </a:ext>
            </a:extLst>
          </p:cNvPr>
          <p:cNvSpPr>
            <a:spLocks noGrp="1"/>
          </p:cNvSpPr>
          <p:nvPr>
            <p:ph type="title"/>
          </p:nvPr>
        </p:nvSpPr>
        <p:spPr/>
        <p:txBody>
          <a:body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F1CC068C-DE7D-E397-FA57-785BA96B5A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549F354A-9AF8-7D23-20E3-AA5D3705667E}"/>
              </a:ext>
            </a:extLst>
          </p:cNvPr>
          <p:cNvSpPr>
            <a:spLocks noGrp="1"/>
          </p:cNvSpPr>
          <p:nvPr>
            <p:ph type="dt" sz="half" idx="10"/>
          </p:nvPr>
        </p:nvSpPr>
        <p:spPr/>
        <p:txBody>
          <a:bodyPr/>
          <a:lstStyle/>
          <a:p>
            <a:fld id="{4F8B5073-FB23-B741-A05E-63561DE17F6C}" type="datetimeFigureOut">
              <a:rPr lang="es-ES_tradnl" smtClean="0"/>
              <a:t>15/11/23</a:t>
            </a:fld>
            <a:endParaRPr lang="es-ES_tradnl"/>
          </a:p>
        </p:txBody>
      </p:sp>
      <p:sp>
        <p:nvSpPr>
          <p:cNvPr id="5" name="Footer Placeholder 4">
            <a:extLst>
              <a:ext uri="{FF2B5EF4-FFF2-40B4-BE49-F238E27FC236}">
                <a16:creationId xmlns:a16="http://schemas.microsoft.com/office/drawing/2014/main" id="{43A14D88-7E22-2BA8-30BC-CDF0E99C5113}"/>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E78D9200-EAEE-5842-F8B6-19DE6EE92ABD}"/>
              </a:ext>
            </a:extLst>
          </p:cNvPr>
          <p:cNvSpPr>
            <a:spLocks noGrp="1"/>
          </p:cNvSpPr>
          <p:nvPr>
            <p:ph type="sldNum" sz="quarter" idx="12"/>
          </p:nvPr>
        </p:nvSpPr>
        <p:spPr/>
        <p:txBody>
          <a:bodyPr/>
          <a:lstStyle/>
          <a:p>
            <a:fld id="{B31BB995-4ABC-6A4C-B0AF-0F8D59A358E7}" type="slidenum">
              <a:rPr lang="es-ES_tradnl" smtClean="0"/>
              <a:t>‹#›</a:t>
            </a:fld>
            <a:endParaRPr lang="es-ES_tradnl"/>
          </a:p>
        </p:txBody>
      </p:sp>
    </p:spTree>
    <p:extLst>
      <p:ext uri="{BB962C8B-B14F-4D97-AF65-F5344CB8AC3E}">
        <p14:creationId xmlns:p14="http://schemas.microsoft.com/office/powerpoint/2010/main" val="1443298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D1367-ED82-67A0-2D3A-6A5613A00F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2600194C-51A2-281C-F833-A1BE26CD34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DCF5B5-1B37-3392-68DB-2FAECB070693}"/>
              </a:ext>
            </a:extLst>
          </p:cNvPr>
          <p:cNvSpPr>
            <a:spLocks noGrp="1"/>
          </p:cNvSpPr>
          <p:nvPr>
            <p:ph type="dt" sz="half" idx="10"/>
          </p:nvPr>
        </p:nvSpPr>
        <p:spPr/>
        <p:txBody>
          <a:bodyPr/>
          <a:lstStyle/>
          <a:p>
            <a:fld id="{4F8B5073-FB23-B741-A05E-63561DE17F6C}" type="datetimeFigureOut">
              <a:rPr lang="es-ES_tradnl" smtClean="0"/>
              <a:t>15/11/23</a:t>
            </a:fld>
            <a:endParaRPr lang="es-ES_tradnl"/>
          </a:p>
        </p:txBody>
      </p:sp>
      <p:sp>
        <p:nvSpPr>
          <p:cNvPr id="5" name="Footer Placeholder 4">
            <a:extLst>
              <a:ext uri="{FF2B5EF4-FFF2-40B4-BE49-F238E27FC236}">
                <a16:creationId xmlns:a16="http://schemas.microsoft.com/office/drawing/2014/main" id="{7081777B-24B8-6F68-E1D9-889D139B0821}"/>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0315CA89-7876-255A-A09D-0841FEB02039}"/>
              </a:ext>
            </a:extLst>
          </p:cNvPr>
          <p:cNvSpPr>
            <a:spLocks noGrp="1"/>
          </p:cNvSpPr>
          <p:nvPr>
            <p:ph type="sldNum" sz="quarter" idx="12"/>
          </p:nvPr>
        </p:nvSpPr>
        <p:spPr/>
        <p:txBody>
          <a:bodyPr/>
          <a:lstStyle/>
          <a:p>
            <a:fld id="{B31BB995-4ABC-6A4C-B0AF-0F8D59A358E7}" type="slidenum">
              <a:rPr lang="es-ES_tradnl" smtClean="0"/>
              <a:t>‹#›</a:t>
            </a:fld>
            <a:endParaRPr lang="es-ES_tradnl"/>
          </a:p>
        </p:txBody>
      </p:sp>
    </p:spTree>
    <p:extLst>
      <p:ext uri="{BB962C8B-B14F-4D97-AF65-F5344CB8AC3E}">
        <p14:creationId xmlns:p14="http://schemas.microsoft.com/office/powerpoint/2010/main" val="1561029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CE2B-FD62-3E47-6457-7AA653A03503}"/>
              </a:ext>
            </a:extLst>
          </p:cNvPr>
          <p:cNvSpPr>
            <a:spLocks noGrp="1"/>
          </p:cNvSpPr>
          <p:nvPr>
            <p:ph type="title"/>
          </p:nvPr>
        </p:nvSpPr>
        <p:spPr/>
        <p:txBody>
          <a:body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E4B14B03-2812-9E5E-47E9-0A170029369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Content Placeholder 3">
            <a:extLst>
              <a:ext uri="{FF2B5EF4-FFF2-40B4-BE49-F238E27FC236}">
                <a16:creationId xmlns:a16="http://schemas.microsoft.com/office/drawing/2014/main" id="{2DE5F1E0-B958-3F2D-7613-59B33BFDF9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5" name="Date Placeholder 4">
            <a:extLst>
              <a:ext uri="{FF2B5EF4-FFF2-40B4-BE49-F238E27FC236}">
                <a16:creationId xmlns:a16="http://schemas.microsoft.com/office/drawing/2014/main" id="{92D5812E-5F4E-65FC-C6E5-FFA293837933}"/>
              </a:ext>
            </a:extLst>
          </p:cNvPr>
          <p:cNvSpPr>
            <a:spLocks noGrp="1"/>
          </p:cNvSpPr>
          <p:nvPr>
            <p:ph type="dt" sz="half" idx="10"/>
          </p:nvPr>
        </p:nvSpPr>
        <p:spPr/>
        <p:txBody>
          <a:bodyPr/>
          <a:lstStyle/>
          <a:p>
            <a:fld id="{4F8B5073-FB23-B741-A05E-63561DE17F6C}" type="datetimeFigureOut">
              <a:rPr lang="es-ES_tradnl" smtClean="0"/>
              <a:t>15/11/23</a:t>
            </a:fld>
            <a:endParaRPr lang="es-ES_tradnl"/>
          </a:p>
        </p:txBody>
      </p:sp>
      <p:sp>
        <p:nvSpPr>
          <p:cNvPr id="6" name="Footer Placeholder 5">
            <a:extLst>
              <a:ext uri="{FF2B5EF4-FFF2-40B4-BE49-F238E27FC236}">
                <a16:creationId xmlns:a16="http://schemas.microsoft.com/office/drawing/2014/main" id="{E3F205D5-197F-2170-422F-FCA80047A77E}"/>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4B645B08-C2E4-AE64-1FF0-4A8B3E73F7EA}"/>
              </a:ext>
            </a:extLst>
          </p:cNvPr>
          <p:cNvSpPr>
            <a:spLocks noGrp="1"/>
          </p:cNvSpPr>
          <p:nvPr>
            <p:ph type="sldNum" sz="quarter" idx="12"/>
          </p:nvPr>
        </p:nvSpPr>
        <p:spPr/>
        <p:txBody>
          <a:bodyPr/>
          <a:lstStyle/>
          <a:p>
            <a:fld id="{B31BB995-4ABC-6A4C-B0AF-0F8D59A358E7}" type="slidenum">
              <a:rPr lang="es-ES_tradnl" smtClean="0"/>
              <a:t>‹#›</a:t>
            </a:fld>
            <a:endParaRPr lang="es-ES_tradnl"/>
          </a:p>
        </p:txBody>
      </p:sp>
    </p:spTree>
    <p:extLst>
      <p:ext uri="{BB962C8B-B14F-4D97-AF65-F5344CB8AC3E}">
        <p14:creationId xmlns:p14="http://schemas.microsoft.com/office/powerpoint/2010/main" val="833555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63750-574B-C16E-6EBB-DF606E666E8E}"/>
              </a:ext>
            </a:extLst>
          </p:cNvPr>
          <p:cNvSpPr>
            <a:spLocks noGrp="1"/>
          </p:cNvSpPr>
          <p:nvPr>
            <p:ph type="title"/>
          </p:nvPr>
        </p:nvSpPr>
        <p:spPr>
          <a:xfrm>
            <a:off x="839788" y="365125"/>
            <a:ext cx="10515600" cy="1325563"/>
          </a:xfrm>
        </p:spPr>
        <p:txBody>
          <a:body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01DE1168-4189-85EA-B039-FCD75D08B5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8A3BEC-C6A6-B707-C8D3-428052D886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5" name="Text Placeholder 4">
            <a:extLst>
              <a:ext uri="{FF2B5EF4-FFF2-40B4-BE49-F238E27FC236}">
                <a16:creationId xmlns:a16="http://schemas.microsoft.com/office/drawing/2014/main" id="{34C266A5-639E-F16C-9129-3C912DB606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4FE4C9-DCDD-E95D-6D9C-B6E37CDC6D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7" name="Date Placeholder 6">
            <a:extLst>
              <a:ext uri="{FF2B5EF4-FFF2-40B4-BE49-F238E27FC236}">
                <a16:creationId xmlns:a16="http://schemas.microsoft.com/office/drawing/2014/main" id="{CB291AB9-24A0-54ED-B678-7F7162A59BB7}"/>
              </a:ext>
            </a:extLst>
          </p:cNvPr>
          <p:cNvSpPr>
            <a:spLocks noGrp="1"/>
          </p:cNvSpPr>
          <p:nvPr>
            <p:ph type="dt" sz="half" idx="10"/>
          </p:nvPr>
        </p:nvSpPr>
        <p:spPr/>
        <p:txBody>
          <a:bodyPr/>
          <a:lstStyle/>
          <a:p>
            <a:fld id="{4F8B5073-FB23-B741-A05E-63561DE17F6C}" type="datetimeFigureOut">
              <a:rPr lang="es-ES_tradnl" smtClean="0"/>
              <a:t>15/11/23</a:t>
            </a:fld>
            <a:endParaRPr lang="es-ES_tradnl"/>
          </a:p>
        </p:txBody>
      </p:sp>
      <p:sp>
        <p:nvSpPr>
          <p:cNvPr id="8" name="Footer Placeholder 7">
            <a:extLst>
              <a:ext uri="{FF2B5EF4-FFF2-40B4-BE49-F238E27FC236}">
                <a16:creationId xmlns:a16="http://schemas.microsoft.com/office/drawing/2014/main" id="{0B34C959-DF74-5AD2-0BAA-FA47228F1DA5}"/>
              </a:ext>
            </a:extLst>
          </p:cNvPr>
          <p:cNvSpPr>
            <a:spLocks noGrp="1"/>
          </p:cNvSpPr>
          <p:nvPr>
            <p:ph type="ftr" sz="quarter" idx="11"/>
          </p:nvPr>
        </p:nvSpPr>
        <p:spPr/>
        <p:txBody>
          <a:bodyPr/>
          <a:lstStyle/>
          <a:p>
            <a:endParaRPr lang="es-ES_tradnl"/>
          </a:p>
        </p:txBody>
      </p:sp>
      <p:sp>
        <p:nvSpPr>
          <p:cNvPr id="9" name="Slide Number Placeholder 8">
            <a:extLst>
              <a:ext uri="{FF2B5EF4-FFF2-40B4-BE49-F238E27FC236}">
                <a16:creationId xmlns:a16="http://schemas.microsoft.com/office/drawing/2014/main" id="{3FA999E8-2099-49FF-E54E-D1501F7381DA}"/>
              </a:ext>
            </a:extLst>
          </p:cNvPr>
          <p:cNvSpPr>
            <a:spLocks noGrp="1"/>
          </p:cNvSpPr>
          <p:nvPr>
            <p:ph type="sldNum" sz="quarter" idx="12"/>
          </p:nvPr>
        </p:nvSpPr>
        <p:spPr/>
        <p:txBody>
          <a:bodyPr/>
          <a:lstStyle/>
          <a:p>
            <a:fld id="{B31BB995-4ABC-6A4C-B0AF-0F8D59A358E7}" type="slidenum">
              <a:rPr lang="es-ES_tradnl" smtClean="0"/>
              <a:t>‹#›</a:t>
            </a:fld>
            <a:endParaRPr lang="es-ES_tradnl"/>
          </a:p>
        </p:txBody>
      </p:sp>
    </p:spTree>
    <p:extLst>
      <p:ext uri="{BB962C8B-B14F-4D97-AF65-F5344CB8AC3E}">
        <p14:creationId xmlns:p14="http://schemas.microsoft.com/office/powerpoint/2010/main" val="1279434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A0B1D-776C-F48F-6DD7-9BE25E335795}"/>
              </a:ext>
            </a:extLst>
          </p:cNvPr>
          <p:cNvSpPr>
            <a:spLocks noGrp="1"/>
          </p:cNvSpPr>
          <p:nvPr>
            <p:ph type="title"/>
          </p:nvPr>
        </p:nvSpPr>
        <p:spPr/>
        <p:txBody>
          <a:bodyPr/>
          <a:lstStyle/>
          <a:p>
            <a:r>
              <a:rPr lang="en-US"/>
              <a:t>Click to edit Master title style</a:t>
            </a:r>
            <a:endParaRPr lang="es-ES_tradnl"/>
          </a:p>
        </p:txBody>
      </p:sp>
      <p:sp>
        <p:nvSpPr>
          <p:cNvPr id="3" name="Date Placeholder 2">
            <a:extLst>
              <a:ext uri="{FF2B5EF4-FFF2-40B4-BE49-F238E27FC236}">
                <a16:creationId xmlns:a16="http://schemas.microsoft.com/office/drawing/2014/main" id="{FCD73EB5-2941-482C-E41B-259D92A1E093}"/>
              </a:ext>
            </a:extLst>
          </p:cNvPr>
          <p:cNvSpPr>
            <a:spLocks noGrp="1"/>
          </p:cNvSpPr>
          <p:nvPr>
            <p:ph type="dt" sz="half" idx="10"/>
          </p:nvPr>
        </p:nvSpPr>
        <p:spPr/>
        <p:txBody>
          <a:bodyPr/>
          <a:lstStyle/>
          <a:p>
            <a:fld id="{4F8B5073-FB23-B741-A05E-63561DE17F6C}" type="datetimeFigureOut">
              <a:rPr lang="es-ES_tradnl" smtClean="0"/>
              <a:t>15/11/23</a:t>
            </a:fld>
            <a:endParaRPr lang="es-ES_tradnl"/>
          </a:p>
        </p:txBody>
      </p:sp>
      <p:sp>
        <p:nvSpPr>
          <p:cNvPr id="4" name="Footer Placeholder 3">
            <a:extLst>
              <a:ext uri="{FF2B5EF4-FFF2-40B4-BE49-F238E27FC236}">
                <a16:creationId xmlns:a16="http://schemas.microsoft.com/office/drawing/2014/main" id="{439982A2-DD5B-0FD5-E4BC-55EE3AF183C2}"/>
              </a:ext>
            </a:extLst>
          </p:cNvPr>
          <p:cNvSpPr>
            <a:spLocks noGrp="1"/>
          </p:cNvSpPr>
          <p:nvPr>
            <p:ph type="ftr" sz="quarter" idx="11"/>
          </p:nvPr>
        </p:nvSpPr>
        <p:spPr/>
        <p:txBody>
          <a:bodyPr/>
          <a:lstStyle/>
          <a:p>
            <a:endParaRPr lang="es-ES_tradnl"/>
          </a:p>
        </p:txBody>
      </p:sp>
      <p:sp>
        <p:nvSpPr>
          <p:cNvPr id="5" name="Slide Number Placeholder 4">
            <a:extLst>
              <a:ext uri="{FF2B5EF4-FFF2-40B4-BE49-F238E27FC236}">
                <a16:creationId xmlns:a16="http://schemas.microsoft.com/office/drawing/2014/main" id="{B5FD20E3-9CA6-F708-83E6-9FCC23EFD188}"/>
              </a:ext>
            </a:extLst>
          </p:cNvPr>
          <p:cNvSpPr>
            <a:spLocks noGrp="1"/>
          </p:cNvSpPr>
          <p:nvPr>
            <p:ph type="sldNum" sz="quarter" idx="12"/>
          </p:nvPr>
        </p:nvSpPr>
        <p:spPr/>
        <p:txBody>
          <a:bodyPr/>
          <a:lstStyle/>
          <a:p>
            <a:fld id="{B31BB995-4ABC-6A4C-B0AF-0F8D59A358E7}" type="slidenum">
              <a:rPr lang="es-ES_tradnl" smtClean="0"/>
              <a:t>‹#›</a:t>
            </a:fld>
            <a:endParaRPr lang="es-ES_tradnl"/>
          </a:p>
        </p:txBody>
      </p:sp>
    </p:spTree>
    <p:extLst>
      <p:ext uri="{BB962C8B-B14F-4D97-AF65-F5344CB8AC3E}">
        <p14:creationId xmlns:p14="http://schemas.microsoft.com/office/powerpoint/2010/main" val="2770334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CA25B7-40A6-5871-6588-D345E6DDCB13}"/>
              </a:ext>
            </a:extLst>
          </p:cNvPr>
          <p:cNvSpPr>
            <a:spLocks noGrp="1"/>
          </p:cNvSpPr>
          <p:nvPr>
            <p:ph type="dt" sz="half" idx="10"/>
          </p:nvPr>
        </p:nvSpPr>
        <p:spPr/>
        <p:txBody>
          <a:bodyPr/>
          <a:lstStyle/>
          <a:p>
            <a:fld id="{4F8B5073-FB23-B741-A05E-63561DE17F6C}" type="datetimeFigureOut">
              <a:rPr lang="es-ES_tradnl" smtClean="0"/>
              <a:t>15/11/23</a:t>
            </a:fld>
            <a:endParaRPr lang="es-ES_tradnl"/>
          </a:p>
        </p:txBody>
      </p:sp>
      <p:sp>
        <p:nvSpPr>
          <p:cNvPr id="3" name="Footer Placeholder 2">
            <a:extLst>
              <a:ext uri="{FF2B5EF4-FFF2-40B4-BE49-F238E27FC236}">
                <a16:creationId xmlns:a16="http://schemas.microsoft.com/office/drawing/2014/main" id="{2CD23376-B031-CAB7-E286-21F397FA33E3}"/>
              </a:ext>
            </a:extLst>
          </p:cNvPr>
          <p:cNvSpPr>
            <a:spLocks noGrp="1"/>
          </p:cNvSpPr>
          <p:nvPr>
            <p:ph type="ftr" sz="quarter" idx="11"/>
          </p:nvPr>
        </p:nvSpPr>
        <p:spPr/>
        <p:txBody>
          <a:bodyPr/>
          <a:lstStyle/>
          <a:p>
            <a:endParaRPr lang="es-ES_tradnl"/>
          </a:p>
        </p:txBody>
      </p:sp>
      <p:sp>
        <p:nvSpPr>
          <p:cNvPr id="4" name="Slide Number Placeholder 3">
            <a:extLst>
              <a:ext uri="{FF2B5EF4-FFF2-40B4-BE49-F238E27FC236}">
                <a16:creationId xmlns:a16="http://schemas.microsoft.com/office/drawing/2014/main" id="{EA345289-455B-F775-BB65-0C670BFA941F}"/>
              </a:ext>
            </a:extLst>
          </p:cNvPr>
          <p:cNvSpPr>
            <a:spLocks noGrp="1"/>
          </p:cNvSpPr>
          <p:nvPr>
            <p:ph type="sldNum" sz="quarter" idx="12"/>
          </p:nvPr>
        </p:nvSpPr>
        <p:spPr/>
        <p:txBody>
          <a:bodyPr/>
          <a:lstStyle/>
          <a:p>
            <a:fld id="{B31BB995-4ABC-6A4C-B0AF-0F8D59A358E7}" type="slidenum">
              <a:rPr lang="es-ES_tradnl" smtClean="0"/>
              <a:t>‹#›</a:t>
            </a:fld>
            <a:endParaRPr lang="es-ES_tradnl"/>
          </a:p>
        </p:txBody>
      </p:sp>
    </p:spTree>
    <p:extLst>
      <p:ext uri="{BB962C8B-B14F-4D97-AF65-F5344CB8AC3E}">
        <p14:creationId xmlns:p14="http://schemas.microsoft.com/office/powerpoint/2010/main" val="2444859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F5CEA-E32F-E300-FE8F-0182395ACC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48509DCE-E3F0-8A08-FD8F-6B8AFE0DB2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Text Placeholder 3">
            <a:extLst>
              <a:ext uri="{FF2B5EF4-FFF2-40B4-BE49-F238E27FC236}">
                <a16:creationId xmlns:a16="http://schemas.microsoft.com/office/drawing/2014/main" id="{9CB56AF5-F108-E7B0-B560-D6B8AE2EB4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F81485-A7BB-B648-1B91-594A7FEE7141}"/>
              </a:ext>
            </a:extLst>
          </p:cNvPr>
          <p:cNvSpPr>
            <a:spLocks noGrp="1"/>
          </p:cNvSpPr>
          <p:nvPr>
            <p:ph type="dt" sz="half" idx="10"/>
          </p:nvPr>
        </p:nvSpPr>
        <p:spPr/>
        <p:txBody>
          <a:bodyPr/>
          <a:lstStyle/>
          <a:p>
            <a:fld id="{4F8B5073-FB23-B741-A05E-63561DE17F6C}" type="datetimeFigureOut">
              <a:rPr lang="es-ES_tradnl" smtClean="0"/>
              <a:t>15/11/23</a:t>
            </a:fld>
            <a:endParaRPr lang="es-ES_tradnl"/>
          </a:p>
        </p:txBody>
      </p:sp>
      <p:sp>
        <p:nvSpPr>
          <p:cNvPr id="6" name="Footer Placeholder 5">
            <a:extLst>
              <a:ext uri="{FF2B5EF4-FFF2-40B4-BE49-F238E27FC236}">
                <a16:creationId xmlns:a16="http://schemas.microsoft.com/office/drawing/2014/main" id="{0FFE41C8-8543-EB4C-FC96-C243126771AE}"/>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3BC50914-3257-6FFA-3441-939370EE3E06}"/>
              </a:ext>
            </a:extLst>
          </p:cNvPr>
          <p:cNvSpPr>
            <a:spLocks noGrp="1"/>
          </p:cNvSpPr>
          <p:nvPr>
            <p:ph type="sldNum" sz="quarter" idx="12"/>
          </p:nvPr>
        </p:nvSpPr>
        <p:spPr/>
        <p:txBody>
          <a:bodyPr/>
          <a:lstStyle/>
          <a:p>
            <a:fld id="{B31BB995-4ABC-6A4C-B0AF-0F8D59A358E7}" type="slidenum">
              <a:rPr lang="es-ES_tradnl" smtClean="0"/>
              <a:t>‹#›</a:t>
            </a:fld>
            <a:endParaRPr lang="es-ES_tradnl"/>
          </a:p>
        </p:txBody>
      </p:sp>
    </p:spTree>
    <p:extLst>
      <p:ext uri="{BB962C8B-B14F-4D97-AF65-F5344CB8AC3E}">
        <p14:creationId xmlns:p14="http://schemas.microsoft.com/office/powerpoint/2010/main" val="3253728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961A7-9FCC-FE6E-E16E-94760713B9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_tradnl"/>
          </a:p>
        </p:txBody>
      </p:sp>
      <p:sp>
        <p:nvSpPr>
          <p:cNvPr id="3" name="Picture Placeholder 2">
            <a:extLst>
              <a:ext uri="{FF2B5EF4-FFF2-40B4-BE49-F238E27FC236}">
                <a16:creationId xmlns:a16="http://schemas.microsoft.com/office/drawing/2014/main" id="{93914B39-F520-B69C-457F-365C14DEBD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Text Placeholder 3">
            <a:extLst>
              <a:ext uri="{FF2B5EF4-FFF2-40B4-BE49-F238E27FC236}">
                <a16:creationId xmlns:a16="http://schemas.microsoft.com/office/drawing/2014/main" id="{3DD84F3E-221A-D41B-62AE-B07B0EEC6B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FBCDC3-3482-CF37-D100-DE1E14F840C0}"/>
              </a:ext>
            </a:extLst>
          </p:cNvPr>
          <p:cNvSpPr>
            <a:spLocks noGrp="1"/>
          </p:cNvSpPr>
          <p:nvPr>
            <p:ph type="dt" sz="half" idx="10"/>
          </p:nvPr>
        </p:nvSpPr>
        <p:spPr/>
        <p:txBody>
          <a:bodyPr/>
          <a:lstStyle/>
          <a:p>
            <a:fld id="{4F8B5073-FB23-B741-A05E-63561DE17F6C}" type="datetimeFigureOut">
              <a:rPr lang="es-ES_tradnl" smtClean="0"/>
              <a:t>15/11/23</a:t>
            </a:fld>
            <a:endParaRPr lang="es-ES_tradnl"/>
          </a:p>
        </p:txBody>
      </p:sp>
      <p:sp>
        <p:nvSpPr>
          <p:cNvPr id="6" name="Footer Placeholder 5">
            <a:extLst>
              <a:ext uri="{FF2B5EF4-FFF2-40B4-BE49-F238E27FC236}">
                <a16:creationId xmlns:a16="http://schemas.microsoft.com/office/drawing/2014/main" id="{C3E7F15F-572E-81B5-8ADA-A13EA2014960}"/>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F298CA16-E5AB-FAD4-1ED2-7DECDEB7FD8B}"/>
              </a:ext>
            </a:extLst>
          </p:cNvPr>
          <p:cNvSpPr>
            <a:spLocks noGrp="1"/>
          </p:cNvSpPr>
          <p:nvPr>
            <p:ph type="sldNum" sz="quarter" idx="12"/>
          </p:nvPr>
        </p:nvSpPr>
        <p:spPr/>
        <p:txBody>
          <a:bodyPr/>
          <a:lstStyle/>
          <a:p>
            <a:fld id="{B31BB995-4ABC-6A4C-B0AF-0F8D59A358E7}" type="slidenum">
              <a:rPr lang="es-ES_tradnl" smtClean="0"/>
              <a:t>‹#›</a:t>
            </a:fld>
            <a:endParaRPr lang="es-ES_tradnl"/>
          </a:p>
        </p:txBody>
      </p:sp>
    </p:spTree>
    <p:extLst>
      <p:ext uri="{BB962C8B-B14F-4D97-AF65-F5344CB8AC3E}">
        <p14:creationId xmlns:p14="http://schemas.microsoft.com/office/powerpoint/2010/main" val="1845763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E6148B-ED0A-B489-73C1-25A25E2851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E717C3D4-C094-0799-C07A-623A1E44F0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FAFD0E4B-6F0F-1DE8-C373-0881BAC0AB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8B5073-FB23-B741-A05E-63561DE17F6C}" type="datetimeFigureOut">
              <a:rPr lang="es-ES_tradnl" smtClean="0"/>
              <a:t>15/11/23</a:t>
            </a:fld>
            <a:endParaRPr lang="es-ES_tradnl"/>
          </a:p>
        </p:txBody>
      </p:sp>
      <p:sp>
        <p:nvSpPr>
          <p:cNvPr id="5" name="Footer Placeholder 4">
            <a:extLst>
              <a:ext uri="{FF2B5EF4-FFF2-40B4-BE49-F238E27FC236}">
                <a16:creationId xmlns:a16="http://schemas.microsoft.com/office/drawing/2014/main" id="{0FE962CE-B54C-8F75-245E-F3FB1AEC25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Slide Number Placeholder 5">
            <a:extLst>
              <a:ext uri="{FF2B5EF4-FFF2-40B4-BE49-F238E27FC236}">
                <a16:creationId xmlns:a16="http://schemas.microsoft.com/office/drawing/2014/main" id="{DF37C963-B3E4-486B-E8E9-BD4A056E2D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1BB995-4ABC-6A4C-B0AF-0F8D59A358E7}" type="slidenum">
              <a:rPr lang="es-ES_tradnl" smtClean="0"/>
              <a:t>‹#›</a:t>
            </a:fld>
            <a:endParaRPr lang="es-ES_tradnl"/>
          </a:p>
        </p:txBody>
      </p:sp>
    </p:spTree>
    <p:extLst>
      <p:ext uri="{BB962C8B-B14F-4D97-AF65-F5344CB8AC3E}">
        <p14:creationId xmlns:p14="http://schemas.microsoft.com/office/powerpoint/2010/main" val="23759707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hyperlink" Target="https://www.economist.com/what-if/2021/07/03/what-if-an-ai-wins-the-nobel-prize-for-medicine" TargetMode="Externa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1.xml"/><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AEAE8"/>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AEB6E85-576A-4163-6EA2-D8ADBF21325D}"/>
              </a:ext>
            </a:extLst>
          </p:cNvPr>
          <p:cNvSpPr txBox="1"/>
          <p:nvPr/>
        </p:nvSpPr>
        <p:spPr>
          <a:xfrm>
            <a:off x="4538656" y="10886"/>
            <a:ext cx="3158236" cy="6832640"/>
          </a:xfrm>
          <a:prstGeom prst="rect">
            <a:avLst/>
          </a:prstGeom>
          <a:noFill/>
        </p:spPr>
        <p:txBody>
          <a:bodyPr wrap="none" rtlCol="0">
            <a:spAutoFit/>
          </a:bodyPr>
          <a:lstStyle/>
          <a:p>
            <a:pPr algn="ctr"/>
            <a:r>
              <a:rPr lang="es-ES_tradnl" sz="4800" dirty="0">
                <a:solidFill>
                  <a:schemeClr val="accent2"/>
                </a:solidFill>
                <a:latin typeface="Gill Sans MT" panose="020B0502020104020203" pitchFamily="34" charset="77"/>
              </a:rPr>
              <a:t>Lo </a:t>
            </a:r>
            <a:r>
              <a:rPr lang="es-ES_tradnl" sz="4800" dirty="0">
                <a:solidFill>
                  <a:srgbClr val="00B050"/>
                </a:solidFill>
                <a:latin typeface="Gill Sans MT" panose="020B0502020104020203" pitchFamily="34" charset="77"/>
              </a:rPr>
              <a:t>bueno</a:t>
            </a:r>
          </a:p>
          <a:p>
            <a:pPr algn="ctr"/>
            <a:r>
              <a:rPr lang="es-ES_tradnl" sz="4800" dirty="0">
                <a:solidFill>
                  <a:schemeClr val="accent2"/>
                </a:solidFill>
                <a:latin typeface="Gill Sans MT" panose="020B0502020104020203" pitchFamily="34" charset="77"/>
              </a:rPr>
              <a:t>lo </a:t>
            </a:r>
            <a:r>
              <a:rPr lang="es-ES_tradnl" sz="4800" dirty="0">
                <a:solidFill>
                  <a:schemeClr val="tx1">
                    <a:lumMod val="65000"/>
                    <a:lumOff val="35000"/>
                  </a:schemeClr>
                </a:solidFill>
                <a:latin typeface="Gill Sans MT" panose="020B0502020104020203" pitchFamily="34" charset="77"/>
              </a:rPr>
              <a:t>malo</a:t>
            </a:r>
            <a:r>
              <a:rPr lang="es-ES_tradnl" sz="4800" dirty="0">
                <a:solidFill>
                  <a:schemeClr val="accent2"/>
                </a:solidFill>
                <a:latin typeface="Gill Sans MT" panose="020B0502020104020203" pitchFamily="34" charset="77"/>
              </a:rPr>
              <a:t> y</a:t>
            </a:r>
          </a:p>
          <a:p>
            <a:pPr algn="ctr"/>
            <a:r>
              <a:rPr lang="es-ES_tradnl" sz="4800" dirty="0">
                <a:solidFill>
                  <a:schemeClr val="accent2"/>
                </a:solidFill>
                <a:latin typeface="Gill Sans MT" panose="020B0502020104020203" pitchFamily="34" charset="77"/>
              </a:rPr>
              <a:t>lo </a:t>
            </a:r>
            <a:r>
              <a:rPr lang="es-ES_tradnl" sz="4800" dirty="0">
                <a:solidFill>
                  <a:srgbClr val="FF0000"/>
                </a:solidFill>
                <a:latin typeface="Gill Sans MT" panose="020B0502020104020203" pitchFamily="34" charset="77"/>
              </a:rPr>
              <a:t>feo</a:t>
            </a:r>
            <a:r>
              <a:rPr lang="es-ES_tradnl" sz="4800" dirty="0">
                <a:solidFill>
                  <a:schemeClr val="accent2"/>
                </a:solidFill>
                <a:latin typeface="Gill Sans MT" panose="020B0502020104020203" pitchFamily="34" charset="77"/>
              </a:rPr>
              <a:t> </a:t>
            </a:r>
          </a:p>
          <a:p>
            <a:pPr algn="ctr"/>
            <a:r>
              <a:rPr lang="es-ES_tradnl" sz="4800" dirty="0">
                <a:solidFill>
                  <a:schemeClr val="accent2"/>
                </a:solidFill>
                <a:latin typeface="Gill Sans MT" panose="020B0502020104020203" pitchFamily="34" charset="77"/>
              </a:rPr>
              <a:t>de la </a:t>
            </a:r>
          </a:p>
          <a:p>
            <a:pPr algn="ctr"/>
            <a:r>
              <a:rPr lang="es-ES_tradnl" sz="4800" dirty="0">
                <a:solidFill>
                  <a:schemeClr val="accent1"/>
                </a:solidFill>
                <a:latin typeface="Gill Sans MT" panose="020B0502020104020203" pitchFamily="34" charset="77"/>
              </a:rPr>
              <a:t>Inteligencia</a:t>
            </a:r>
          </a:p>
          <a:p>
            <a:pPr algn="ctr"/>
            <a:r>
              <a:rPr lang="es-ES_tradnl" sz="4800" dirty="0">
                <a:solidFill>
                  <a:schemeClr val="accent1"/>
                </a:solidFill>
                <a:latin typeface="Gill Sans MT" panose="020B0502020104020203" pitchFamily="34" charset="77"/>
              </a:rPr>
              <a:t>Artificial </a:t>
            </a:r>
          </a:p>
          <a:p>
            <a:pPr algn="ctr"/>
            <a:r>
              <a:rPr lang="es-ES_tradnl" sz="4800" dirty="0">
                <a:solidFill>
                  <a:schemeClr val="accent2">
                    <a:lumMod val="75000"/>
                  </a:schemeClr>
                </a:solidFill>
                <a:latin typeface="Gill Sans MT" panose="020B0502020104020203" pitchFamily="34" charset="77"/>
              </a:rPr>
              <a:t>en Medicina</a:t>
            </a:r>
            <a:endParaRPr lang="es-ES_tradnl" sz="2400" dirty="0">
              <a:solidFill>
                <a:schemeClr val="accent2">
                  <a:lumMod val="75000"/>
                </a:schemeClr>
              </a:solidFill>
              <a:latin typeface="Gill Sans MT" panose="020B0502020104020203" pitchFamily="34" charset="77"/>
            </a:endParaRPr>
          </a:p>
          <a:p>
            <a:pPr algn="ctr"/>
            <a:endParaRPr lang="es-ES_tradnl" sz="2400" dirty="0">
              <a:solidFill>
                <a:schemeClr val="tx1">
                  <a:lumMod val="50000"/>
                  <a:lumOff val="50000"/>
                </a:schemeClr>
              </a:solidFill>
              <a:latin typeface="Gill Sans MT" panose="020B0502020104020203" pitchFamily="34" charset="77"/>
            </a:endParaRPr>
          </a:p>
          <a:p>
            <a:pPr algn="ctr"/>
            <a:r>
              <a:rPr lang="es-ES_tradnl" sz="2200" b="1" dirty="0">
                <a:solidFill>
                  <a:schemeClr val="tx1">
                    <a:lumMod val="50000"/>
                    <a:lumOff val="50000"/>
                  </a:schemeClr>
                </a:solidFill>
                <a:latin typeface="Gill Sans MT" panose="020B0502020104020203" pitchFamily="34" charset="77"/>
              </a:rPr>
              <a:t>Domingo Mery</a:t>
            </a:r>
          </a:p>
          <a:p>
            <a:pPr algn="ctr"/>
            <a:r>
              <a:rPr lang="es-ES_tradnl" sz="1400" dirty="0">
                <a:solidFill>
                  <a:schemeClr val="tx1">
                    <a:lumMod val="50000"/>
                    <a:lumOff val="50000"/>
                  </a:schemeClr>
                </a:solidFill>
                <a:latin typeface="Gill Sans MT" panose="020B0502020104020203" pitchFamily="34" charset="77"/>
              </a:rPr>
              <a:t>Ciencia de la Computación</a:t>
            </a:r>
          </a:p>
          <a:p>
            <a:pPr algn="ctr"/>
            <a:r>
              <a:rPr lang="es-ES_tradnl" sz="1400" dirty="0">
                <a:solidFill>
                  <a:schemeClr val="tx1">
                    <a:lumMod val="50000"/>
                    <a:lumOff val="50000"/>
                  </a:schemeClr>
                </a:solidFill>
                <a:latin typeface="Gill Sans MT" panose="020B0502020104020203" pitchFamily="34" charset="77"/>
              </a:rPr>
              <a:t>Ingeniería UC</a:t>
            </a:r>
          </a:p>
          <a:p>
            <a:pPr algn="ctr"/>
            <a:r>
              <a:rPr lang="es-ES_tradnl" sz="1400" dirty="0" err="1">
                <a:solidFill>
                  <a:schemeClr val="tx1">
                    <a:lumMod val="50000"/>
                    <a:lumOff val="50000"/>
                  </a:schemeClr>
                </a:solidFill>
                <a:latin typeface="Gill Sans MT" panose="020B0502020104020203" pitchFamily="34" charset="77"/>
              </a:rPr>
              <a:t>iHealth</a:t>
            </a:r>
            <a:endParaRPr lang="es-ES_tradnl" sz="1400" dirty="0">
              <a:solidFill>
                <a:schemeClr val="tx1">
                  <a:lumMod val="50000"/>
                  <a:lumOff val="50000"/>
                </a:schemeClr>
              </a:solidFill>
              <a:latin typeface="Gill Sans MT" panose="020B0502020104020203" pitchFamily="34" charset="77"/>
            </a:endParaRPr>
          </a:p>
          <a:p>
            <a:pPr algn="ctr"/>
            <a:r>
              <a:rPr lang="es-ES_tradnl" sz="1400" dirty="0">
                <a:solidFill>
                  <a:schemeClr val="tx1">
                    <a:lumMod val="50000"/>
                    <a:lumOff val="50000"/>
                  </a:schemeClr>
                </a:solidFill>
                <a:latin typeface="Gill Sans MT" panose="020B0502020104020203" pitchFamily="34" charset="77"/>
              </a:rPr>
              <a:t>07/08/23</a:t>
            </a:r>
          </a:p>
        </p:txBody>
      </p:sp>
    </p:spTree>
    <p:extLst>
      <p:ext uri="{BB962C8B-B14F-4D97-AF65-F5344CB8AC3E}">
        <p14:creationId xmlns:p14="http://schemas.microsoft.com/office/powerpoint/2010/main" val="15350449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649992-8DF4-8F44-BD30-DF1A4E9D62EA}"/>
              </a:ext>
            </a:extLst>
          </p:cNvPr>
          <p:cNvPicPr>
            <a:picLocks noChangeAspect="1"/>
          </p:cNvPicPr>
          <p:nvPr/>
        </p:nvPicPr>
        <p:blipFill>
          <a:blip r:embed="rId2"/>
          <a:stretch>
            <a:fillRect/>
          </a:stretch>
        </p:blipFill>
        <p:spPr>
          <a:xfrm>
            <a:off x="1524000" y="608744"/>
            <a:ext cx="9144000" cy="5640512"/>
          </a:xfrm>
          <a:prstGeom prst="rect">
            <a:avLst/>
          </a:prstGeom>
        </p:spPr>
      </p:pic>
      <p:cxnSp>
        <p:nvCxnSpPr>
          <p:cNvPr id="8" name="Straight Connector 7">
            <a:extLst>
              <a:ext uri="{FF2B5EF4-FFF2-40B4-BE49-F238E27FC236}">
                <a16:creationId xmlns:a16="http://schemas.microsoft.com/office/drawing/2014/main" id="{3252E5BB-717C-9A4E-B875-490256F06E46}"/>
              </a:ext>
            </a:extLst>
          </p:cNvPr>
          <p:cNvCxnSpPr/>
          <p:nvPr/>
        </p:nvCxnSpPr>
        <p:spPr>
          <a:xfrm>
            <a:off x="5926015" y="2883877"/>
            <a:ext cx="2286000" cy="0"/>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FFE08E3-F032-FFB2-738C-38501078A6BC}"/>
              </a:ext>
            </a:extLst>
          </p:cNvPr>
          <p:cNvSpPr txBox="1"/>
          <p:nvPr/>
        </p:nvSpPr>
        <p:spPr>
          <a:xfrm>
            <a:off x="840417" y="122676"/>
            <a:ext cx="4911153" cy="646331"/>
          </a:xfrm>
          <a:prstGeom prst="rect">
            <a:avLst/>
          </a:prstGeom>
          <a:noFill/>
        </p:spPr>
        <p:txBody>
          <a:bodyPr wrap="none" rtlCol="0">
            <a:spAutoFit/>
          </a:bodyPr>
          <a:lstStyle/>
          <a:p>
            <a:r>
              <a:rPr lang="es-ES_tradnl" sz="3600" dirty="0">
                <a:solidFill>
                  <a:schemeClr val="accent1">
                    <a:lumMod val="75000"/>
                  </a:schemeClr>
                </a:solidFill>
                <a:latin typeface="Gill Sans MT" panose="020B0502020104020203" pitchFamily="34" charset="77"/>
              </a:rPr>
              <a:t>Nuevas investigaciones…</a:t>
            </a:r>
          </a:p>
        </p:txBody>
      </p:sp>
    </p:spTree>
    <p:extLst>
      <p:ext uri="{BB962C8B-B14F-4D97-AF65-F5344CB8AC3E}">
        <p14:creationId xmlns:p14="http://schemas.microsoft.com/office/powerpoint/2010/main" val="1553377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AB7383-B68D-5645-9A22-94A6B781D7C7}"/>
              </a:ext>
            </a:extLst>
          </p:cNvPr>
          <p:cNvPicPr>
            <a:picLocks noChangeAspect="1"/>
          </p:cNvPicPr>
          <p:nvPr/>
        </p:nvPicPr>
        <p:blipFill>
          <a:blip r:embed="rId2"/>
          <a:stretch>
            <a:fillRect/>
          </a:stretch>
        </p:blipFill>
        <p:spPr>
          <a:xfrm>
            <a:off x="1981200" y="0"/>
            <a:ext cx="8229600" cy="6858000"/>
          </a:xfrm>
          <a:prstGeom prst="rect">
            <a:avLst/>
          </a:prstGeom>
        </p:spPr>
      </p:pic>
      <p:pic>
        <p:nvPicPr>
          <p:cNvPr id="6" name="Picture 5">
            <a:extLst>
              <a:ext uri="{FF2B5EF4-FFF2-40B4-BE49-F238E27FC236}">
                <a16:creationId xmlns:a16="http://schemas.microsoft.com/office/drawing/2014/main" id="{09286D24-C4AC-3441-B79E-F5767228D408}"/>
              </a:ext>
            </a:extLst>
          </p:cNvPr>
          <p:cNvPicPr>
            <a:picLocks noChangeAspect="1"/>
          </p:cNvPicPr>
          <p:nvPr/>
        </p:nvPicPr>
        <p:blipFill>
          <a:blip r:embed="rId3"/>
          <a:stretch>
            <a:fillRect/>
          </a:stretch>
        </p:blipFill>
        <p:spPr>
          <a:xfrm>
            <a:off x="836615" y="0"/>
            <a:ext cx="10518769" cy="6858000"/>
          </a:xfrm>
          <a:prstGeom prst="rect">
            <a:avLst/>
          </a:prstGeom>
        </p:spPr>
      </p:pic>
      <p:pic>
        <p:nvPicPr>
          <p:cNvPr id="8" name="Picture 7">
            <a:extLst>
              <a:ext uri="{FF2B5EF4-FFF2-40B4-BE49-F238E27FC236}">
                <a16:creationId xmlns:a16="http://schemas.microsoft.com/office/drawing/2014/main" id="{B7E8FFA4-F5C5-DC49-A035-303284D41CD8}"/>
              </a:ext>
            </a:extLst>
          </p:cNvPr>
          <p:cNvPicPr>
            <a:picLocks noChangeAspect="1"/>
          </p:cNvPicPr>
          <p:nvPr/>
        </p:nvPicPr>
        <p:blipFill>
          <a:blip r:embed="rId4"/>
          <a:stretch>
            <a:fillRect/>
          </a:stretch>
        </p:blipFill>
        <p:spPr>
          <a:xfrm>
            <a:off x="9510918" y="4377459"/>
            <a:ext cx="2544349" cy="2480541"/>
          </a:xfrm>
          <a:prstGeom prst="rect">
            <a:avLst/>
          </a:prstGeom>
        </p:spPr>
      </p:pic>
      <p:cxnSp>
        <p:nvCxnSpPr>
          <p:cNvPr id="9" name="Straight Connector 8">
            <a:extLst>
              <a:ext uri="{FF2B5EF4-FFF2-40B4-BE49-F238E27FC236}">
                <a16:creationId xmlns:a16="http://schemas.microsoft.com/office/drawing/2014/main" id="{FA63625B-69B3-2D47-813A-AC57AA694449}"/>
              </a:ext>
            </a:extLst>
          </p:cNvPr>
          <p:cNvCxnSpPr>
            <a:cxnSpLocks/>
          </p:cNvCxnSpPr>
          <p:nvPr/>
        </p:nvCxnSpPr>
        <p:spPr>
          <a:xfrm>
            <a:off x="2145323" y="3270738"/>
            <a:ext cx="5574323" cy="0"/>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2468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AFE591-5E7B-864E-A4DE-E874C92EB3D4}"/>
              </a:ext>
            </a:extLst>
          </p:cNvPr>
          <p:cNvPicPr>
            <a:picLocks noChangeAspect="1"/>
          </p:cNvPicPr>
          <p:nvPr/>
        </p:nvPicPr>
        <p:blipFill rotWithShape="1">
          <a:blip r:embed="rId2"/>
          <a:srcRect b="1641"/>
          <a:stretch/>
        </p:blipFill>
        <p:spPr>
          <a:xfrm>
            <a:off x="1524000" y="840619"/>
            <a:ext cx="9144000" cy="5091830"/>
          </a:xfrm>
          <a:prstGeom prst="rect">
            <a:avLst/>
          </a:prstGeom>
        </p:spPr>
      </p:pic>
      <p:cxnSp>
        <p:nvCxnSpPr>
          <p:cNvPr id="8" name="Straight Connector 7">
            <a:extLst>
              <a:ext uri="{FF2B5EF4-FFF2-40B4-BE49-F238E27FC236}">
                <a16:creationId xmlns:a16="http://schemas.microsoft.com/office/drawing/2014/main" id="{632A37DE-24C0-5C48-B290-6439CCA2B846}"/>
              </a:ext>
            </a:extLst>
          </p:cNvPr>
          <p:cNvCxnSpPr>
            <a:cxnSpLocks/>
          </p:cNvCxnSpPr>
          <p:nvPr/>
        </p:nvCxnSpPr>
        <p:spPr>
          <a:xfrm>
            <a:off x="7860322" y="2672861"/>
            <a:ext cx="2022232" cy="0"/>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22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3029C8-C191-3D4A-88B1-D135FBC30208}"/>
              </a:ext>
            </a:extLst>
          </p:cNvPr>
          <p:cNvPicPr>
            <a:picLocks noChangeAspect="1"/>
          </p:cNvPicPr>
          <p:nvPr/>
        </p:nvPicPr>
        <p:blipFill>
          <a:blip r:embed="rId2"/>
          <a:stretch>
            <a:fillRect/>
          </a:stretch>
        </p:blipFill>
        <p:spPr>
          <a:xfrm>
            <a:off x="2755900" y="131073"/>
            <a:ext cx="6654800" cy="6570775"/>
          </a:xfrm>
          <a:prstGeom prst="rect">
            <a:avLst/>
          </a:prstGeom>
        </p:spPr>
      </p:pic>
      <p:cxnSp>
        <p:nvCxnSpPr>
          <p:cNvPr id="6" name="Straight Connector 5">
            <a:extLst>
              <a:ext uri="{FF2B5EF4-FFF2-40B4-BE49-F238E27FC236}">
                <a16:creationId xmlns:a16="http://schemas.microsoft.com/office/drawing/2014/main" id="{70A15B99-7696-6241-A023-B7F19B5608E5}"/>
              </a:ext>
            </a:extLst>
          </p:cNvPr>
          <p:cNvCxnSpPr>
            <a:cxnSpLocks/>
          </p:cNvCxnSpPr>
          <p:nvPr/>
        </p:nvCxnSpPr>
        <p:spPr>
          <a:xfrm>
            <a:off x="2755900" y="1512277"/>
            <a:ext cx="2818423" cy="0"/>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3560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92129C-7E1D-8949-B80C-3D31D005FEAE}"/>
              </a:ext>
            </a:extLst>
          </p:cNvPr>
          <p:cNvPicPr>
            <a:picLocks noChangeAspect="1"/>
          </p:cNvPicPr>
          <p:nvPr/>
        </p:nvPicPr>
        <p:blipFill>
          <a:blip r:embed="rId2"/>
          <a:stretch>
            <a:fillRect/>
          </a:stretch>
        </p:blipFill>
        <p:spPr>
          <a:xfrm>
            <a:off x="1734312" y="0"/>
            <a:ext cx="8723376" cy="6858000"/>
          </a:xfrm>
          <a:prstGeom prst="rect">
            <a:avLst/>
          </a:prstGeom>
        </p:spPr>
      </p:pic>
      <p:cxnSp>
        <p:nvCxnSpPr>
          <p:cNvPr id="5" name="Straight Connector 4">
            <a:extLst>
              <a:ext uri="{FF2B5EF4-FFF2-40B4-BE49-F238E27FC236}">
                <a16:creationId xmlns:a16="http://schemas.microsoft.com/office/drawing/2014/main" id="{BD0C2BF1-1C19-7D4F-9280-EBF2D8300F7E}"/>
              </a:ext>
            </a:extLst>
          </p:cNvPr>
          <p:cNvCxnSpPr>
            <a:cxnSpLocks/>
          </p:cNvCxnSpPr>
          <p:nvPr/>
        </p:nvCxnSpPr>
        <p:spPr>
          <a:xfrm>
            <a:off x="3974123" y="2795954"/>
            <a:ext cx="1723292" cy="0"/>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755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A5D906-A52A-B21A-BE24-5C5AB98682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50" y="176619"/>
            <a:ext cx="11569700" cy="5994400"/>
          </a:xfrm>
          <a:prstGeom prst="rect">
            <a:avLst/>
          </a:prstGeom>
        </p:spPr>
      </p:pic>
      <p:sp>
        <p:nvSpPr>
          <p:cNvPr id="10" name="TextBox 9">
            <a:extLst>
              <a:ext uri="{FF2B5EF4-FFF2-40B4-BE49-F238E27FC236}">
                <a16:creationId xmlns:a16="http://schemas.microsoft.com/office/drawing/2014/main" id="{E25F92D8-4639-2339-D127-F7AD51CB8D0D}"/>
              </a:ext>
            </a:extLst>
          </p:cNvPr>
          <p:cNvSpPr txBox="1"/>
          <p:nvPr/>
        </p:nvSpPr>
        <p:spPr>
          <a:xfrm>
            <a:off x="9356651" y="6358714"/>
            <a:ext cx="2316660" cy="369332"/>
          </a:xfrm>
          <a:prstGeom prst="rect">
            <a:avLst/>
          </a:prstGeom>
          <a:noFill/>
        </p:spPr>
        <p:txBody>
          <a:bodyPr wrap="none" rtlCol="0">
            <a:spAutoFit/>
          </a:bodyPr>
          <a:lstStyle/>
          <a:p>
            <a:r>
              <a:rPr lang="en-US"/>
              <a:t>AI Index Rerpot 2022</a:t>
            </a:r>
          </a:p>
        </p:txBody>
      </p:sp>
    </p:spTree>
    <p:extLst>
      <p:ext uri="{BB962C8B-B14F-4D97-AF65-F5344CB8AC3E}">
        <p14:creationId xmlns:p14="http://schemas.microsoft.com/office/powerpoint/2010/main" val="38000019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BD24D6-6054-2045-AE27-A2815E51D438}"/>
              </a:ext>
            </a:extLst>
          </p:cNvPr>
          <p:cNvPicPr>
            <a:picLocks noChangeAspect="1"/>
          </p:cNvPicPr>
          <p:nvPr/>
        </p:nvPicPr>
        <p:blipFill rotWithShape="1">
          <a:blip r:embed="rId2"/>
          <a:srcRect b="10805"/>
          <a:stretch/>
        </p:blipFill>
        <p:spPr>
          <a:xfrm>
            <a:off x="1952625" y="87868"/>
            <a:ext cx="8286750" cy="6117021"/>
          </a:xfrm>
          <a:prstGeom prst="rect">
            <a:avLst/>
          </a:prstGeom>
        </p:spPr>
      </p:pic>
      <p:sp>
        <p:nvSpPr>
          <p:cNvPr id="5" name="TextBox 4">
            <a:extLst>
              <a:ext uri="{FF2B5EF4-FFF2-40B4-BE49-F238E27FC236}">
                <a16:creationId xmlns:a16="http://schemas.microsoft.com/office/drawing/2014/main" id="{A54C9B1E-9F6A-994C-BB8D-04A419024A50}"/>
              </a:ext>
            </a:extLst>
          </p:cNvPr>
          <p:cNvSpPr txBox="1"/>
          <p:nvPr/>
        </p:nvSpPr>
        <p:spPr>
          <a:xfrm>
            <a:off x="2588835" y="6431578"/>
            <a:ext cx="8157746" cy="338554"/>
          </a:xfrm>
          <a:prstGeom prst="rect">
            <a:avLst/>
          </a:prstGeom>
          <a:noFill/>
        </p:spPr>
        <p:txBody>
          <a:bodyPr wrap="none" rtlCol="0">
            <a:spAutoFit/>
          </a:bodyPr>
          <a:lstStyle/>
          <a:p>
            <a:r>
              <a:rPr lang="en-US" sz="1600" dirty="0">
                <a:latin typeface="Gill Sans MT" panose="020B0502020104020203" pitchFamily="34" charset="77"/>
                <a:hlinkClick r:id="rId3"/>
              </a:rPr>
              <a:t>https://www.economist.com/what-if/2021/07/03/what-if-an-ai-wins-the-nobel-prize-for-medicine</a:t>
            </a:r>
            <a:r>
              <a:rPr lang="en-US" sz="1600" dirty="0">
                <a:latin typeface="Gill Sans MT" panose="020B0502020104020203" pitchFamily="34" charset="77"/>
              </a:rPr>
              <a:t> </a:t>
            </a:r>
          </a:p>
        </p:txBody>
      </p:sp>
      <p:pic>
        <p:nvPicPr>
          <p:cNvPr id="7" name="Picture 6">
            <a:extLst>
              <a:ext uri="{FF2B5EF4-FFF2-40B4-BE49-F238E27FC236}">
                <a16:creationId xmlns:a16="http://schemas.microsoft.com/office/drawing/2014/main" id="{DE82C06B-E32B-6B4C-B2ED-507FCAB5804E}"/>
              </a:ext>
            </a:extLst>
          </p:cNvPr>
          <p:cNvPicPr>
            <a:picLocks noChangeAspect="1"/>
          </p:cNvPicPr>
          <p:nvPr/>
        </p:nvPicPr>
        <p:blipFill>
          <a:blip r:embed="rId4"/>
          <a:stretch>
            <a:fillRect/>
          </a:stretch>
        </p:blipFill>
        <p:spPr>
          <a:xfrm>
            <a:off x="4737976" y="1227521"/>
            <a:ext cx="5036645" cy="781862"/>
          </a:xfrm>
          <a:prstGeom prst="rect">
            <a:avLst/>
          </a:prstGeom>
        </p:spPr>
      </p:pic>
      <p:cxnSp>
        <p:nvCxnSpPr>
          <p:cNvPr id="6" name="Straight Connector 5">
            <a:extLst>
              <a:ext uri="{FF2B5EF4-FFF2-40B4-BE49-F238E27FC236}">
                <a16:creationId xmlns:a16="http://schemas.microsoft.com/office/drawing/2014/main" id="{70B31E68-89C9-234A-91A7-8BCC992B1659}"/>
              </a:ext>
            </a:extLst>
          </p:cNvPr>
          <p:cNvCxnSpPr/>
          <p:nvPr/>
        </p:nvCxnSpPr>
        <p:spPr>
          <a:xfrm>
            <a:off x="5767750" y="2637692"/>
            <a:ext cx="2286000" cy="0"/>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3096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7"/>
                                        </p:tgtEl>
                                      </p:cBhvr>
                                      <p:by x="180000" y="180000"/>
                                    </p:animScale>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AEAE8"/>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DC5D1A7-23C9-E6B5-D7D7-FA04EC0976CE}"/>
              </a:ext>
            </a:extLst>
          </p:cNvPr>
          <p:cNvSpPr txBox="1"/>
          <p:nvPr/>
        </p:nvSpPr>
        <p:spPr>
          <a:xfrm>
            <a:off x="3464719" y="2611223"/>
            <a:ext cx="8151018" cy="1323439"/>
          </a:xfrm>
          <a:prstGeom prst="rect">
            <a:avLst/>
          </a:prstGeom>
          <a:noFill/>
        </p:spPr>
        <p:txBody>
          <a:bodyPr wrap="square">
            <a:spAutoFit/>
          </a:bodyPr>
          <a:lstStyle/>
          <a:p>
            <a:pPr algn="ctr"/>
            <a:r>
              <a:rPr lang="es-ES_tradnl" sz="4000" dirty="0">
                <a:solidFill>
                  <a:schemeClr val="tx1">
                    <a:lumMod val="65000"/>
                    <a:lumOff val="35000"/>
                  </a:schemeClr>
                </a:solidFill>
                <a:latin typeface="Gill Sans MT" panose="020B0502020104020203" pitchFamily="34" charset="77"/>
              </a:rPr>
              <a:t>Se sabe poco de</a:t>
            </a:r>
          </a:p>
          <a:p>
            <a:pPr algn="ctr"/>
            <a:r>
              <a:rPr lang="es-ES_tradnl" sz="4000" dirty="0">
                <a:solidFill>
                  <a:schemeClr val="accent1"/>
                </a:solidFill>
                <a:latin typeface="Gill Sans MT" panose="020B0502020104020203" pitchFamily="34" charset="77"/>
              </a:rPr>
              <a:t>la inteligencia artificial </a:t>
            </a:r>
            <a:endParaRPr lang="es-ES_tradnl" sz="4000" dirty="0">
              <a:solidFill>
                <a:schemeClr val="accent2">
                  <a:lumMod val="75000"/>
                </a:schemeClr>
              </a:solidFill>
              <a:latin typeface="Gill Sans MT" panose="020B0502020104020203" pitchFamily="34" charset="77"/>
            </a:endParaRPr>
          </a:p>
        </p:txBody>
      </p:sp>
      <p:pic>
        <p:nvPicPr>
          <p:cNvPr id="2" name="Picture 1">
            <a:extLst>
              <a:ext uri="{FF2B5EF4-FFF2-40B4-BE49-F238E27FC236}">
                <a16:creationId xmlns:a16="http://schemas.microsoft.com/office/drawing/2014/main" id="{8D934761-F7A3-F17E-5137-498EC3D98187}"/>
              </a:ext>
            </a:extLst>
          </p:cNvPr>
          <p:cNvPicPr>
            <a:picLocks noChangeAspect="1"/>
          </p:cNvPicPr>
          <p:nvPr/>
        </p:nvPicPr>
        <p:blipFill rotWithShape="1">
          <a:blip r:embed="rId2"/>
          <a:srcRect l="34824" r="35524" b="1398"/>
          <a:stretch/>
        </p:blipFill>
        <p:spPr>
          <a:xfrm>
            <a:off x="0" y="-314325"/>
            <a:ext cx="2157412" cy="6858000"/>
          </a:xfrm>
          <a:prstGeom prst="rect">
            <a:avLst/>
          </a:prstGeom>
        </p:spPr>
      </p:pic>
      <p:sp>
        <p:nvSpPr>
          <p:cNvPr id="3" name="TextBox 2">
            <a:extLst>
              <a:ext uri="{FF2B5EF4-FFF2-40B4-BE49-F238E27FC236}">
                <a16:creationId xmlns:a16="http://schemas.microsoft.com/office/drawing/2014/main" id="{0387B2E7-E748-EF19-E0C0-86D29766C13E}"/>
              </a:ext>
            </a:extLst>
          </p:cNvPr>
          <p:cNvSpPr txBox="1"/>
          <p:nvPr/>
        </p:nvSpPr>
        <p:spPr>
          <a:xfrm>
            <a:off x="2148133" y="0"/>
            <a:ext cx="2824812" cy="830997"/>
          </a:xfrm>
          <a:prstGeom prst="rect">
            <a:avLst/>
          </a:prstGeom>
          <a:noFill/>
        </p:spPr>
        <p:txBody>
          <a:bodyPr wrap="none" rtlCol="0">
            <a:spAutoFit/>
          </a:bodyPr>
          <a:lstStyle/>
          <a:p>
            <a:pPr algn="ctr"/>
            <a:r>
              <a:rPr lang="es-ES_tradnl" sz="4800" dirty="0">
                <a:solidFill>
                  <a:schemeClr val="tx1">
                    <a:lumMod val="50000"/>
                    <a:lumOff val="50000"/>
                  </a:schemeClr>
                </a:solidFill>
                <a:latin typeface="Gill Sans MT" panose="020B0502020104020203" pitchFamily="34" charset="77"/>
              </a:rPr>
              <a:t>Lo malo…</a:t>
            </a:r>
          </a:p>
        </p:txBody>
      </p:sp>
      <p:sp>
        <p:nvSpPr>
          <p:cNvPr id="5" name="TextBox 4">
            <a:extLst>
              <a:ext uri="{FF2B5EF4-FFF2-40B4-BE49-F238E27FC236}">
                <a16:creationId xmlns:a16="http://schemas.microsoft.com/office/drawing/2014/main" id="{8419589E-61AB-92B4-B6A0-F3ADE65AA7F4}"/>
              </a:ext>
            </a:extLst>
          </p:cNvPr>
          <p:cNvSpPr txBox="1"/>
          <p:nvPr/>
        </p:nvSpPr>
        <p:spPr>
          <a:xfrm>
            <a:off x="3373635" y="3848934"/>
            <a:ext cx="8333185" cy="707886"/>
          </a:xfrm>
          <a:prstGeom prst="rect">
            <a:avLst/>
          </a:prstGeom>
          <a:noFill/>
        </p:spPr>
        <p:txBody>
          <a:bodyPr wrap="square">
            <a:spAutoFit/>
          </a:bodyPr>
          <a:lstStyle/>
          <a:p>
            <a:r>
              <a:rPr lang="es-ES_tradnl" sz="4000" dirty="0">
                <a:solidFill>
                  <a:schemeClr val="tx1">
                    <a:lumMod val="65000"/>
                    <a:lumOff val="35000"/>
                  </a:schemeClr>
                </a:solidFill>
                <a:latin typeface="Gill Sans MT" panose="020B0502020104020203" pitchFamily="34" charset="77"/>
              </a:rPr>
              <a:t>… y creemos que sabemos mucho</a:t>
            </a:r>
            <a:endParaRPr lang="es-ES_tradnl" sz="4000" dirty="0">
              <a:solidFill>
                <a:schemeClr val="tx1">
                  <a:lumMod val="65000"/>
                  <a:lumOff val="35000"/>
                </a:schemeClr>
              </a:solidFill>
            </a:endParaRPr>
          </a:p>
        </p:txBody>
      </p:sp>
    </p:spTree>
    <p:extLst>
      <p:ext uri="{BB962C8B-B14F-4D97-AF65-F5344CB8AC3E}">
        <p14:creationId xmlns:p14="http://schemas.microsoft.com/office/powerpoint/2010/main" val="1671647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1+#ppt_w/2"/>
                                          </p:val>
                                        </p:tav>
                                        <p:tav tm="100000">
                                          <p:val>
                                            <p:strVal val="#ppt_x"/>
                                          </p:val>
                                        </p:tav>
                                      </p:tavLst>
                                    </p:anim>
                                    <p:anim calcmode="lin" valueType="num">
                                      <p:cBhvr additive="base">
                                        <p:cTn id="19"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9D914D6-BFE8-1A47-AFC5-B20EE15FC171}"/>
              </a:ext>
            </a:extLst>
          </p:cNvPr>
          <p:cNvSpPr txBox="1"/>
          <p:nvPr/>
        </p:nvSpPr>
        <p:spPr>
          <a:xfrm>
            <a:off x="678632" y="508439"/>
            <a:ext cx="4071949" cy="646331"/>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Mala Generalización</a:t>
            </a:r>
          </a:p>
        </p:txBody>
      </p:sp>
      <p:sp>
        <p:nvSpPr>
          <p:cNvPr id="2" name="TextBox 1">
            <a:extLst>
              <a:ext uri="{FF2B5EF4-FFF2-40B4-BE49-F238E27FC236}">
                <a16:creationId xmlns:a16="http://schemas.microsoft.com/office/drawing/2014/main" id="{581D654F-B883-7B47-BFF7-8A536235EB1A}"/>
              </a:ext>
            </a:extLst>
          </p:cNvPr>
          <p:cNvSpPr txBox="1"/>
          <p:nvPr/>
        </p:nvSpPr>
        <p:spPr>
          <a:xfrm>
            <a:off x="678632" y="1598318"/>
            <a:ext cx="5100638" cy="2677656"/>
          </a:xfrm>
          <a:prstGeom prst="rect">
            <a:avLst/>
          </a:prstGeom>
          <a:noFill/>
        </p:spPr>
        <p:txBody>
          <a:bodyPr wrap="square" rtlCol="0">
            <a:spAutoFit/>
          </a:bodyPr>
          <a:lstStyle/>
          <a:p>
            <a:r>
              <a:rPr lang="es-ES_tradnl" sz="2800">
                <a:latin typeface="Gill Sans MT" panose="020B0502020104020203" pitchFamily="34" charset="77"/>
              </a:rPr>
              <a:t>Los resultados presentados en muchos artículos que funcionan bien en un conjunto de datos específico pueden variar significativamente en otros conjuntos de datos.</a:t>
            </a:r>
          </a:p>
        </p:txBody>
      </p:sp>
      <p:pic>
        <p:nvPicPr>
          <p:cNvPr id="4" name="Picture 3">
            <a:extLst>
              <a:ext uri="{FF2B5EF4-FFF2-40B4-BE49-F238E27FC236}">
                <a16:creationId xmlns:a16="http://schemas.microsoft.com/office/drawing/2014/main" id="{C1304E43-A81B-2418-C563-2215B89D95BD}"/>
              </a:ext>
            </a:extLst>
          </p:cNvPr>
          <p:cNvPicPr>
            <a:picLocks noChangeAspect="1"/>
          </p:cNvPicPr>
          <p:nvPr/>
        </p:nvPicPr>
        <p:blipFill>
          <a:blip r:embed="rId2"/>
          <a:stretch>
            <a:fillRect/>
          </a:stretch>
        </p:blipFill>
        <p:spPr>
          <a:xfrm>
            <a:off x="8898128" y="1318768"/>
            <a:ext cx="1016000" cy="1028700"/>
          </a:xfrm>
          <a:prstGeom prst="rect">
            <a:avLst/>
          </a:prstGeom>
        </p:spPr>
      </p:pic>
      <p:sp>
        <p:nvSpPr>
          <p:cNvPr id="13" name="Rounded Rectangle 12">
            <a:extLst>
              <a:ext uri="{FF2B5EF4-FFF2-40B4-BE49-F238E27FC236}">
                <a16:creationId xmlns:a16="http://schemas.microsoft.com/office/drawing/2014/main" id="{FC75CE88-C9ED-9B01-812B-5B142974ADDE}"/>
              </a:ext>
            </a:extLst>
          </p:cNvPr>
          <p:cNvSpPr/>
          <p:nvPr/>
        </p:nvSpPr>
        <p:spPr>
          <a:xfrm>
            <a:off x="8007096" y="3080707"/>
            <a:ext cx="2798064" cy="14364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L" sz="3600" dirty="0">
                <a:latin typeface="Gill Sans MT" panose="020B0502020104020203" pitchFamily="34" charset="77"/>
              </a:rPr>
              <a:t>Deep</a:t>
            </a:r>
          </a:p>
          <a:p>
            <a:pPr algn="ctr"/>
            <a:r>
              <a:rPr lang="en-CL" sz="3600" dirty="0">
                <a:latin typeface="Gill Sans MT" panose="020B0502020104020203" pitchFamily="34" charset="77"/>
              </a:rPr>
              <a:t>Learning</a:t>
            </a:r>
          </a:p>
        </p:txBody>
      </p:sp>
      <p:sp>
        <p:nvSpPr>
          <p:cNvPr id="14" name="Down Arrow 13">
            <a:extLst>
              <a:ext uri="{FF2B5EF4-FFF2-40B4-BE49-F238E27FC236}">
                <a16:creationId xmlns:a16="http://schemas.microsoft.com/office/drawing/2014/main" id="{9EF09481-334B-B261-4B57-92B36804D99C}"/>
              </a:ext>
            </a:extLst>
          </p:cNvPr>
          <p:cNvSpPr/>
          <p:nvPr/>
        </p:nvSpPr>
        <p:spPr>
          <a:xfrm>
            <a:off x="9131808" y="2438015"/>
            <a:ext cx="548640" cy="5521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5" name="Down Arrow 14">
            <a:extLst>
              <a:ext uri="{FF2B5EF4-FFF2-40B4-BE49-F238E27FC236}">
                <a16:creationId xmlns:a16="http://schemas.microsoft.com/office/drawing/2014/main" id="{8A1E11AB-BBE8-1D10-AEF4-34E9755493E0}"/>
              </a:ext>
            </a:extLst>
          </p:cNvPr>
          <p:cNvSpPr/>
          <p:nvPr/>
        </p:nvSpPr>
        <p:spPr>
          <a:xfrm>
            <a:off x="9131808" y="4690050"/>
            <a:ext cx="548640" cy="5521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6" name="TextBox 15">
            <a:extLst>
              <a:ext uri="{FF2B5EF4-FFF2-40B4-BE49-F238E27FC236}">
                <a16:creationId xmlns:a16="http://schemas.microsoft.com/office/drawing/2014/main" id="{EE72B340-EACC-A95E-EA40-6E4F64B803D5}"/>
              </a:ext>
            </a:extLst>
          </p:cNvPr>
          <p:cNvSpPr txBox="1"/>
          <p:nvPr/>
        </p:nvSpPr>
        <p:spPr>
          <a:xfrm>
            <a:off x="8467409" y="5415110"/>
            <a:ext cx="1877437" cy="523220"/>
          </a:xfrm>
          <a:prstGeom prst="rect">
            <a:avLst/>
          </a:prstGeom>
          <a:noFill/>
        </p:spPr>
        <p:txBody>
          <a:bodyPr wrap="none" rtlCol="0">
            <a:spAutoFit/>
          </a:bodyPr>
          <a:lstStyle/>
          <a:p>
            <a:r>
              <a:rPr lang="en-CL" sz="2800" dirty="0">
                <a:latin typeface="Gill Sans MT" panose="020B0502020104020203" pitchFamily="34" charset="77"/>
              </a:rPr>
              <a:t>‘Melanoma´</a:t>
            </a:r>
          </a:p>
        </p:txBody>
      </p:sp>
      <p:sp>
        <p:nvSpPr>
          <p:cNvPr id="17" name="TextBox 16">
            <a:extLst>
              <a:ext uri="{FF2B5EF4-FFF2-40B4-BE49-F238E27FC236}">
                <a16:creationId xmlns:a16="http://schemas.microsoft.com/office/drawing/2014/main" id="{B5A5C697-07CA-329F-6C66-D6FE8C31F589}"/>
              </a:ext>
            </a:extLst>
          </p:cNvPr>
          <p:cNvSpPr txBox="1"/>
          <p:nvPr/>
        </p:nvSpPr>
        <p:spPr>
          <a:xfrm>
            <a:off x="10150201" y="1509952"/>
            <a:ext cx="1207125" cy="646331"/>
          </a:xfrm>
          <a:prstGeom prst="rect">
            <a:avLst/>
          </a:prstGeom>
          <a:noFill/>
        </p:spPr>
        <p:txBody>
          <a:bodyPr wrap="none" rtlCol="0">
            <a:spAutoFit/>
          </a:bodyPr>
          <a:lstStyle/>
          <a:p>
            <a:pPr algn="ctr"/>
            <a:r>
              <a:rPr lang="en-CL" i="1">
                <a:latin typeface="Gill Sans MT" panose="020B0502020104020203" pitchFamily="34" charset="77"/>
              </a:rPr>
              <a:t>Image</a:t>
            </a:r>
            <a:r>
              <a:rPr lang="en-AU" i="1" dirty="0">
                <a:latin typeface="Gill Sans MT" panose="020B0502020104020203" pitchFamily="34" charset="77"/>
              </a:rPr>
              <a:t>n</a:t>
            </a:r>
            <a:r>
              <a:rPr lang="en-CL" i="1">
                <a:latin typeface="Gill Sans MT" panose="020B0502020104020203" pitchFamily="34" charset="77"/>
              </a:rPr>
              <a:t> </a:t>
            </a:r>
            <a:r>
              <a:rPr lang="en-AU" i="1" dirty="0">
                <a:latin typeface="Gill Sans MT" panose="020B0502020104020203" pitchFamily="34" charset="77"/>
              </a:rPr>
              <a:t>del</a:t>
            </a:r>
            <a:r>
              <a:rPr lang="en-CL" i="1">
                <a:latin typeface="Gill Sans MT" panose="020B0502020104020203" pitchFamily="34" charset="77"/>
              </a:rPr>
              <a:t> </a:t>
            </a:r>
            <a:endParaRPr lang="en-AU" i="1" dirty="0">
              <a:latin typeface="Gill Sans MT" panose="020B0502020104020203" pitchFamily="34" charset="77"/>
            </a:endParaRPr>
          </a:p>
          <a:p>
            <a:pPr algn="ctr"/>
            <a:r>
              <a:rPr lang="en-CL" i="1">
                <a:solidFill>
                  <a:srgbClr val="00B050"/>
                </a:solidFill>
                <a:latin typeface="Gill Sans MT" panose="020B0502020104020203" pitchFamily="34" charset="77"/>
              </a:rPr>
              <a:t>Hospital </a:t>
            </a:r>
            <a:r>
              <a:rPr lang="en-CL" i="1" dirty="0">
                <a:solidFill>
                  <a:srgbClr val="00B050"/>
                </a:solidFill>
                <a:latin typeface="Gill Sans MT" panose="020B0502020104020203" pitchFamily="34" charset="77"/>
              </a:rPr>
              <a:t>A</a:t>
            </a:r>
          </a:p>
        </p:txBody>
      </p:sp>
    </p:spTree>
    <p:extLst>
      <p:ext uri="{BB962C8B-B14F-4D97-AF65-F5344CB8AC3E}">
        <p14:creationId xmlns:p14="http://schemas.microsoft.com/office/powerpoint/2010/main" val="4235109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1D654F-B883-7B47-BFF7-8A536235EB1A}"/>
              </a:ext>
            </a:extLst>
          </p:cNvPr>
          <p:cNvSpPr txBox="1"/>
          <p:nvPr/>
        </p:nvSpPr>
        <p:spPr>
          <a:xfrm>
            <a:off x="678632" y="1598318"/>
            <a:ext cx="5100638" cy="2677656"/>
          </a:xfrm>
          <a:prstGeom prst="rect">
            <a:avLst/>
          </a:prstGeom>
          <a:noFill/>
        </p:spPr>
        <p:txBody>
          <a:bodyPr wrap="square" rtlCol="0">
            <a:spAutoFit/>
          </a:bodyPr>
          <a:lstStyle/>
          <a:p>
            <a:r>
              <a:rPr lang="es-ES_tradnl" sz="2800">
                <a:latin typeface="Gill Sans MT" panose="020B0502020104020203" pitchFamily="34" charset="77"/>
              </a:rPr>
              <a:t>Los resultados presentados en muchos artículos que funcionan bien en un conjunto de datos específico pueden variar significativamente en otros conjuntos de datos.</a:t>
            </a:r>
          </a:p>
        </p:txBody>
      </p:sp>
      <p:sp>
        <p:nvSpPr>
          <p:cNvPr id="11" name="Rectangle 10">
            <a:extLst>
              <a:ext uri="{FF2B5EF4-FFF2-40B4-BE49-F238E27FC236}">
                <a16:creationId xmlns:a16="http://schemas.microsoft.com/office/drawing/2014/main" id="{39954EAF-F3D3-404F-B698-57DF6CA23810}"/>
              </a:ext>
            </a:extLst>
          </p:cNvPr>
          <p:cNvSpPr/>
          <p:nvPr/>
        </p:nvSpPr>
        <p:spPr>
          <a:xfrm rot="5400000">
            <a:off x="9256849" y="4031590"/>
            <a:ext cx="5529773" cy="158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2" name="Picture 11">
            <a:extLst>
              <a:ext uri="{FF2B5EF4-FFF2-40B4-BE49-F238E27FC236}">
                <a16:creationId xmlns:a16="http://schemas.microsoft.com/office/drawing/2014/main" id="{C5DB563E-5443-6846-8BED-CA022F7386FC}"/>
              </a:ext>
            </a:extLst>
          </p:cNvPr>
          <p:cNvPicPr>
            <a:picLocks noChangeAspect="1"/>
          </p:cNvPicPr>
          <p:nvPr/>
        </p:nvPicPr>
        <p:blipFill>
          <a:blip r:embed="rId2">
            <a:extLst>
              <a:ext uri="{BEBA8EAE-BF5A-486C-A8C5-ECC9F3942E4B}">
                <a14:imgProps xmlns:a14="http://schemas.microsoft.com/office/drawing/2010/main">
                  <a14:imgLayer r:embed="rId3">
                    <a14:imgEffect>
                      <a14:artisticLineDrawing/>
                    </a14:imgEffect>
                  </a14:imgLayer>
                </a14:imgProps>
              </a:ext>
            </a:extLst>
          </a:blip>
          <a:stretch>
            <a:fillRect/>
          </a:stretch>
        </p:blipFill>
        <p:spPr>
          <a:xfrm rot="10800000">
            <a:off x="8898128" y="1318768"/>
            <a:ext cx="1016000" cy="1028700"/>
          </a:xfrm>
          <a:prstGeom prst="rect">
            <a:avLst/>
          </a:prstGeom>
        </p:spPr>
      </p:pic>
      <p:sp>
        <p:nvSpPr>
          <p:cNvPr id="6" name="Rounded Rectangle 5">
            <a:extLst>
              <a:ext uri="{FF2B5EF4-FFF2-40B4-BE49-F238E27FC236}">
                <a16:creationId xmlns:a16="http://schemas.microsoft.com/office/drawing/2014/main" id="{F3C04F9D-3F11-BB41-962E-691CB83C0AA4}"/>
              </a:ext>
            </a:extLst>
          </p:cNvPr>
          <p:cNvSpPr/>
          <p:nvPr/>
        </p:nvSpPr>
        <p:spPr>
          <a:xfrm>
            <a:off x="8007096" y="3080707"/>
            <a:ext cx="2798064" cy="14364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3600">
                <a:latin typeface="Gill Sans MT" panose="020B0502020104020203" pitchFamily="34" charset="77"/>
              </a:rPr>
              <a:t>Deep</a:t>
            </a:r>
          </a:p>
          <a:p>
            <a:pPr algn="ctr"/>
            <a:r>
              <a:rPr lang="es-ES_tradnl" sz="3600">
                <a:latin typeface="Gill Sans MT" panose="020B0502020104020203" pitchFamily="34" charset="77"/>
              </a:rPr>
              <a:t>Learning</a:t>
            </a:r>
          </a:p>
        </p:txBody>
      </p:sp>
      <p:sp>
        <p:nvSpPr>
          <p:cNvPr id="7" name="Down Arrow 6">
            <a:extLst>
              <a:ext uri="{FF2B5EF4-FFF2-40B4-BE49-F238E27FC236}">
                <a16:creationId xmlns:a16="http://schemas.microsoft.com/office/drawing/2014/main" id="{E3D8471B-0427-504F-98B2-677A54DFFEA6}"/>
              </a:ext>
            </a:extLst>
          </p:cNvPr>
          <p:cNvSpPr/>
          <p:nvPr/>
        </p:nvSpPr>
        <p:spPr>
          <a:xfrm>
            <a:off x="9131808" y="2438015"/>
            <a:ext cx="548640" cy="5521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8" name="Down Arrow 17">
            <a:extLst>
              <a:ext uri="{FF2B5EF4-FFF2-40B4-BE49-F238E27FC236}">
                <a16:creationId xmlns:a16="http://schemas.microsoft.com/office/drawing/2014/main" id="{EA31BCA0-A209-D740-B999-3F6FB14A87E1}"/>
              </a:ext>
            </a:extLst>
          </p:cNvPr>
          <p:cNvSpPr/>
          <p:nvPr/>
        </p:nvSpPr>
        <p:spPr>
          <a:xfrm>
            <a:off x="9131808" y="4690050"/>
            <a:ext cx="548640" cy="5521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TextBox 7">
            <a:extLst>
              <a:ext uri="{FF2B5EF4-FFF2-40B4-BE49-F238E27FC236}">
                <a16:creationId xmlns:a16="http://schemas.microsoft.com/office/drawing/2014/main" id="{650D5E95-0DE9-B347-B7B5-7922696F9888}"/>
              </a:ext>
            </a:extLst>
          </p:cNvPr>
          <p:cNvSpPr txBox="1"/>
          <p:nvPr/>
        </p:nvSpPr>
        <p:spPr>
          <a:xfrm>
            <a:off x="8467409" y="5415110"/>
            <a:ext cx="1971117" cy="523220"/>
          </a:xfrm>
          <a:prstGeom prst="rect">
            <a:avLst/>
          </a:prstGeom>
          <a:noFill/>
        </p:spPr>
        <p:txBody>
          <a:bodyPr wrap="none" rtlCol="0">
            <a:spAutoFit/>
          </a:bodyPr>
          <a:lstStyle/>
          <a:p>
            <a:r>
              <a:rPr lang="es-ES_tradnl" sz="2800">
                <a:latin typeface="Gill Sans MT" panose="020B0502020104020203" pitchFamily="34" charset="77"/>
              </a:rPr>
              <a:t>‘Carcinoma´</a:t>
            </a:r>
          </a:p>
        </p:txBody>
      </p:sp>
      <p:sp>
        <p:nvSpPr>
          <p:cNvPr id="3" name="TextBox 2">
            <a:extLst>
              <a:ext uri="{FF2B5EF4-FFF2-40B4-BE49-F238E27FC236}">
                <a16:creationId xmlns:a16="http://schemas.microsoft.com/office/drawing/2014/main" id="{9DA1F7E0-7031-A148-9158-2490D7D38514}"/>
              </a:ext>
            </a:extLst>
          </p:cNvPr>
          <p:cNvSpPr txBox="1"/>
          <p:nvPr/>
        </p:nvSpPr>
        <p:spPr>
          <a:xfrm>
            <a:off x="10150201" y="1509952"/>
            <a:ext cx="1207125" cy="646331"/>
          </a:xfrm>
          <a:prstGeom prst="rect">
            <a:avLst/>
          </a:prstGeom>
          <a:noFill/>
        </p:spPr>
        <p:txBody>
          <a:bodyPr wrap="none" rtlCol="0">
            <a:spAutoFit/>
          </a:bodyPr>
          <a:lstStyle/>
          <a:p>
            <a:pPr algn="ctr"/>
            <a:r>
              <a:rPr lang="es-ES_tradnl" i="1" dirty="0">
                <a:latin typeface="Gill Sans MT" panose="020B0502020104020203" pitchFamily="34" charset="77"/>
              </a:rPr>
              <a:t>Imagen del </a:t>
            </a:r>
          </a:p>
          <a:p>
            <a:pPr algn="ctr"/>
            <a:r>
              <a:rPr lang="es-ES_tradnl" i="1" dirty="0">
                <a:solidFill>
                  <a:srgbClr val="FF0000"/>
                </a:solidFill>
                <a:latin typeface="Gill Sans MT" panose="020B0502020104020203" pitchFamily="34" charset="77"/>
              </a:rPr>
              <a:t>Hospital B</a:t>
            </a:r>
          </a:p>
        </p:txBody>
      </p:sp>
      <p:sp>
        <p:nvSpPr>
          <p:cNvPr id="4" name="TextBox 3">
            <a:extLst>
              <a:ext uri="{FF2B5EF4-FFF2-40B4-BE49-F238E27FC236}">
                <a16:creationId xmlns:a16="http://schemas.microsoft.com/office/drawing/2014/main" id="{8D86A02C-C3A1-7608-90DF-7936E69E3304}"/>
              </a:ext>
            </a:extLst>
          </p:cNvPr>
          <p:cNvSpPr txBox="1"/>
          <p:nvPr/>
        </p:nvSpPr>
        <p:spPr>
          <a:xfrm>
            <a:off x="678632" y="508439"/>
            <a:ext cx="4071949" cy="646331"/>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Mala Generalización</a:t>
            </a:r>
          </a:p>
        </p:txBody>
      </p:sp>
    </p:spTree>
    <p:extLst>
      <p:ext uri="{BB962C8B-B14F-4D97-AF65-F5344CB8AC3E}">
        <p14:creationId xmlns:p14="http://schemas.microsoft.com/office/powerpoint/2010/main" val="2199284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AEAE8"/>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AEB6E85-576A-4163-6EA2-D8ADBF21325D}"/>
              </a:ext>
            </a:extLst>
          </p:cNvPr>
          <p:cNvSpPr txBox="1"/>
          <p:nvPr/>
        </p:nvSpPr>
        <p:spPr>
          <a:xfrm>
            <a:off x="4538656" y="10886"/>
            <a:ext cx="3158236" cy="6832640"/>
          </a:xfrm>
          <a:prstGeom prst="rect">
            <a:avLst/>
          </a:prstGeom>
          <a:noFill/>
        </p:spPr>
        <p:txBody>
          <a:bodyPr wrap="none" rtlCol="0">
            <a:spAutoFit/>
          </a:bodyPr>
          <a:lstStyle/>
          <a:p>
            <a:pPr algn="ctr"/>
            <a:r>
              <a:rPr lang="es-ES_tradnl" sz="4800" dirty="0">
                <a:solidFill>
                  <a:schemeClr val="accent2"/>
                </a:solidFill>
                <a:latin typeface="Gill Sans MT" panose="020B0502020104020203" pitchFamily="34" charset="77"/>
              </a:rPr>
              <a:t>Lo </a:t>
            </a:r>
            <a:r>
              <a:rPr lang="es-ES_tradnl" sz="4800" dirty="0">
                <a:solidFill>
                  <a:srgbClr val="00B050"/>
                </a:solidFill>
                <a:latin typeface="Gill Sans MT" panose="020B0502020104020203" pitchFamily="34" charset="77"/>
              </a:rPr>
              <a:t>bueno</a:t>
            </a:r>
          </a:p>
          <a:p>
            <a:pPr algn="ctr"/>
            <a:r>
              <a:rPr lang="es-ES_tradnl" sz="4800" dirty="0">
                <a:solidFill>
                  <a:schemeClr val="accent2"/>
                </a:solidFill>
                <a:latin typeface="Gill Sans MT" panose="020B0502020104020203" pitchFamily="34" charset="77"/>
              </a:rPr>
              <a:t>lo </a:t>
            </a:r>
            <a:r>
              <a:rPr lang="es-ES_tradnl" sz="4800" dirty="0">
                <a:solidFill>
                  <a:schemeClr val="tx1">
                    <a:lumMod val="65000"/>
                    <a:lumOff val="35000"/>
                  </a:schemeClr>
                </a:solidFill>
                <a:latin typeface="Gill Sans MT" panose="020B0502020104020203" pitchFamily="34" charset="77"/>
              </a:rPr>
              <a:t>malo</a:t>
            </a:r>
            <a:r>
              <a:rPr lang="es-ES_tradnl" sz="4800" dirty="0">
                <a:solidFill>
                  <a:schemeClr val="accent2"/>
                </a:solidFill>
                <a:latin typeface="Gill Sans MT" panose="020B0502020104020203" pitchFamily="34" charset="77"/>
              </a:rPr>
              <a:t> y</a:t>
            </a:r>
          </a:p>
          <a:p>
            <a:pPr algn="ctr"/>
            <a:r>
              <a:rPr lang="es-ES_tradnl" sz="4800" dirty="0">
                <a:solidFill>
                  <a:schemeClr val="accent2"/>
                </a:solidFill>
                <a:latin typeface="Gill Sans MT" panose="020B0502020104020203" pitchFamily="34" charset="77"/>
              </a:rPr>
              <a:t>lo </a:t>
            </a:r>
            <a:r>
              <a:rPr lang="es-ES_tradnl" sz="4800" dirty="0">
                <a:solidFill>
                  <a:srgbClr val="FF0000"/>
                </a:solidFill>
                <a:latin typeface="Gill Sans MT" panose="020B0502020104020203" pitchFamily="34" charset="77"/>
              </a:rPr>
              <a:t>feo</a:t>
            </a:r>
            <a:r>
              <a:rPr lang="es-ES_tradnl" sz="4800" dirty="0">
                <a:solidFill>
                  <a:schemeClr val="accent2"/>
                </a:solidFill>
                <a:latin typeface="Gill Sans MT" panose="020B0502020104020203" pitchFamily="34" charset="77"/>
              </a:rPr>
              <a:t> </a:t>
            </a:r>
          </a:p>
          <a:p>
            <a:pPr algn="ctr"/>
            <a:r>
              <a:rPr lang="es-ES_tradnl" sz="4800" dirty="0">
                <a:solidFill>
                  <a:schemeClr val="accent2"/>
                </a:solidFill>
                <a:latin typeface="Gill Sans MT" panose="020B0502020104020203" pitchFamily="34" charset="77"/>
              </a:rPr>
              <a:t>de la </a:t>
            </a:r>
          </a:p>
          <a:p>
            <a:pPr algn="ctr"/>
            <a:r>
              <a:rPr lang="es-ES_tradnl" sz="4800" dirty="0">
                <a:solidFill>
                  <a:schemeClr val="accent1"/>
                </a:solidFill>
                <a:latin typeface="Gill Sans MT" panose="020B0502020104020203" pitchFamily="34" charset="77"/>
              </a:rPr>
              <a:t>Inteligencia</a:t>
            </a:r>
          </a:p>
          <a:p>
            <a:pPr algn="ctr"/>
            <a:r>
              <a:rPr lang="es-ES_tradnl" sz="4800" dirty="0">
                <a:solidFill>
                  <a:schemeClr val="accent1"/>
                </a:solidFill>
                <a:latin typeface="Gill Sans MT" panose="020B0502020104020203" pitchFamily="34" charset="77"/>
              </a:rPr>
              <a:t>Artificial </a:t>
            </a:r>
          </a:p>
          <a:p>
            <a:pPr algn="ctr"/>
            <a:r>
              <a:rPr lang="es-ES_tradnl" sz="4800" dirty="0">
                <a:solidFill>
                  <a:schemeClr val="accent2">
                    <a:lumMod val="75000"/>
                  </a:schemeClr>
                </a:solidFill>
                <a:latin typeface="Gill Sans MT" panose="020B0502020104020203" pitchFamily="34" charset="77"/>
              </a:rPr>
              <a:t>en Medicina</a:t>
            </a:r>
            <a:endParaRPr lang="es-ES_tradnl" sz="2400" dirty="0">
              <a:solidFill>
                <a:schemeClr val="accent2">
                  <a:lumMod val="75000"/>
                </a:schemeClr>
              </a:solidFill>
              <a:latin typeface="Gill Sans MT" panose="020B0502020104020203" pitchFamily="34" charset="77"/>
            </a:endParaRPr>
          </a:p>
          <a:p>
            <a:pPr algn="ctr"/>
            <a:endParaRPr lang="es-ES_tradnl" sz="2400" dirty="0">
              <a:solidFill>
                <a:schemeClr val="tx1">
                  <a:lumMod val="50000"/>
                  <a:lumOff val="50000"/>
                </a:schemeClr>
              </a:solidFill>
              <a:latin typeface="Gill Sans MT" panose="020B0502020104020203" pitchFamily="34" charset="77"/>
            </a:endParaRPr>
          </a:p>
          <a:p>
            <a:pPr algn="ctr"/>
            <a:r>
              <a:rPr lang="es-ES_tradnl" sz="2200" b="1" dirty="0">
                <a:solidFill>
                  <a:schemeClr val="tx1">
                    <a:lumMod val="50000"/>
                    <a:lumOff val="50000"/>
                  </a:schemeClr>
                </a:solidFill>
                <a:latin typeface="Gill Sans MT" panose="020B0502020104020203" pitchFamily="34" charset="77"/>
              </a:rPr>
              <a:t>Domingo Mery</a:t>
            </a:r>
          </a:p>
          <a:p>
            <a:pPr algn="ctr"/>
            <a:r>
              <a:rPr lang="es-ES_tradnl" sz="1400" dirty="0">
                <a:solidFill>
                  <a:schemeClr val="tx1">
                    <a:lumMod val="50000"/>
                    <a:lumOff val="50000"/>
                  </a:schemeClr>
                </a:solidFill>
                <a:latin typeface="Gill Sans MT" panose="020B0502020104020203" pitchFamily="34" charset="77"/>
              </a:rPr>
              <a:t>Ciencia de la Computación</a:t>
            </a:r>
          </a:p>
          <a:p>
            <a:pPr algn="ctr"/>
            <a:r>
              <a:rPr lang="es-ES_tradnl" sz="1400" dirty="0">
                <a:solidFill>
                  <a:schemeClr val="tx1">
                    <a:lumMod val="50000"/>
                    <a:lumOff val="50000"/>
                  </a:schemeClr>
                </a:solidFill>
                <a:latin typeface="Gill Sans MT" panose="020B0502020104020203" pitchFamily="34" charset="77"/>
              </a:rPr>
              <a:t>Ingeniería UC</a:t>
            </a:r>
          </a:p>
          <a:p>
            <a:pPr algn="ctr"/>
            <a:r>
              <a:rPr lang="es-ES_tradnl" sz="1400" dirty="0" err="1">
                <a:solidFill>
                  <a:schemeClr val="tx1">
                    <a:lumMod val="50000"/>
                    <a:lumOff val="50000"/>
                  </a:schemeClr>
                </a:solidFill>
                <a:latin typeface="Gill Sans MT" panose="020B0502020104020203" pitchFamily="34" charset="77"/>
              </a:rPr>
              <a:t>iHealth</a:t>
            </a:r>
            <a:endParaRPr lang="es-ES_tradnl" sz="1400" dirty="0">
              <a:solidFill>
                <a:schemeClr val="tx1">
                  <a:lumMod val="50000"/>
                  <a:lumOff val="50000"/>
                </a:schemeClr>
              </a:solidFill>
              <a:latin typeface="Gill Sans MT" panose="020B0502020104020203" pitchFamily="34" charset="77"/>
            </a:endParaRPr>
          </a:p>
          <a:p>
            <a:pPr algn="ctr"/>
            <a:r>
              <a:rPr lang="es-ES_tradnl" sz="1400" dirty="0">
                <a:solidFill>
                  <a:schemeClr val="tx1">
                    <a:lumMod val="50000"/>
                    <a:lumOff val="50000"/>
                  </a:schemeClr>
                </a:solidFill>
                <a:latin typeface="Gill Sans MT" panose="020B0502020104020203" pitchFamily="34" charset="77"/>
              </a:rPr>
              <a:t>07/08/23</a:t>
            </a:r>
          </a:p>
        </p:txBody>
      </p:sp>
      <p:pic>
        <p:nvPicPr>
          <p:cNvPr id="2" name="Picture 1">
            <a:extLst>
              <a:ext uri="{FF2B5EF4-FFF2-40B4-BE49-F238E27FC236}">
                <a16:creationId xmlns:a16="http://schemas.microsoft.com/office/drawing/2014/main" id="{13D8440D-BCA0-A818-2363-D823E206EDAB}"/>
              </a:ext>
            </a:extLst>
          </p:cNvPr>
          <p:cNvPicPr>
            <a:picLocks noChangeAspect="1"/>
          </p:cNvPicPr>
          <p:nvPr/>
        </p:nvPicPr>
        <p:blipFill rotWithShape="1">
          <a:blip r:embed="rId2"/>
          <a:srcRect r="65176" b="1398"/>
          <a:stretch/>
        </p:blipFill>
        <p:spPr>
          <a:xfrm>
            <a:off x="38100" y="0"/>
            <a:ext cx="2533650" cy="6858000"/>
          </a:xfrm>
          <a:prstGeom prst="rect">
            <a:avLst/>
          </a:prstGeom>
        </p:spPr>
      </p:pic>
      <p:pic>
        <p:nvPicPr>
          <p:cNvPr id="3" name="Picture 2">
            <a:extLst>
              <a:ext uri="{FF2B5EF4-FFF2-40B4-BE49-F238E27FC236}">
                <a16:creationId xmlns:a16="http://schemas.microsoft.com/office/drawing/2014/main" id="{08C04750-72FB-A1AB-7794-487187850332}"/>
              </a:ext>
            </a:extLst>
          </p:cNvPr>
          <p:cNvPicPr>
            <a:picLocks noChangeAspect="1"/>
          </p:cNvPicPr>
          <p:nvPr/>
        </p:nvPicPr>
        <p:blipFill rotWithShape="1">
          <a:blip r:embed="rId2"/>
          <a:srcRect l="34824" r="35524" b="1398"/>
          <a:stretch/>
        </p:blipFill>
        <p:spPr>
          <a:xfrm>
            <a:off x="2571750" y="0"/>
            <a:ext cx="2157412" cy="6858000"/>
          </a:xfrm>
          <a:prstGeom prst="rect">
            <a:avLst/>
          </a:prstGeom>
        </p:spPr>
      </p:pic>
      <p:pic>
        <p:nvPicPr>
          <p:cNvPr id="4" name="Picture 3">
            <a:extLst>
              <a:ext uri="{FF2B5EF4-FFF2-40B4-BE49-F238E27FC236}">
                <a16:creationId xmlns:a16="http://schemas.microsoft.com/office/drawing/2014/main" id="{D9830971-842C-12D3-60FF-11A60855D8A0}"/>
              </a:ext>
            </a:extLst>
          </p:cNvPr>
          <p:cNvPicPr>
            <a:picLocks noChangeAspect="1"/>
          </p:cNvPicPr>
          <p:nvPr/>
        </p:nvPicPr>
        <p:blipFill rotWithShape="1">
          <a:blip r:embed="rId2"/>
          <a:srcRect l="64477" b="1398"/>
          <a:stretch/>
        </p:blipFill>
        <p:spPr>
          <a:xfrm>
            <a:off x="4729162" y="0"/>
            <a:ext cx="2584481" cy="6858000"/>
          </a:xfrm>
          <a:prstGeom prst="rect">
            <a:avLst/>
          </a:prstGeom>
        </p:spPr>
      </p:pic>
    </p:spTree>
    <p:extLst>
      <p:ext uri="{BB962C8B-B14F-4D97-AF65-F5344CB8AC3E}">
        <p14:creationId xmlns:p14="http://schemas.microsoft.com/office/powerpoint/2010/main" val="2921882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0"/>
                                  </p:stCondLst>
                                  <p:childTnLst>
                                    <p:animMotion origin="layout" path="M -2.70833E-6 1.48148E-6 L 0.30742 0.00856 " pathEditMode="relative" rAng="0" ptsTypes="AA">
                                      <p:cBhvr>
                                        <p:cTn id="6" dur="2000" fill="hold"/>
                                        <p:tgtEl>
                                          <p:spTgt spid="8"/>
                                        </p:tgtEl>
                                        <p:attrNameLst>
                                          <p:attrName>ppt_x</p:attrName>
                                          <p:attrName>ppt_y</p:attrName>
                                        </p:attrNameLst>
                                      </p:cBhvr>
                                      <p:rCtr x="15365" y="417"/>
                                    </p:animMotion>
                                  </p:childTnLst>
                                </p:cTn>
                              </p:par>
                            </p:childTnLst>
                          </p:cTn>
                        </p:par>
                        <p:par>
                          <p:cTn id="7" fill="hold">
                            <p:stCondLst>
                              <p:cond delay="2000"/>
                            </p:stCondLst>
                            <p:childTnLst>
                              <p:par>
                                <p:cTn id="8" presetID="12" presetClass="entr" presetSubtype="4"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p:tgtEl>
                                          <p:spTgt spid="2"/>
                                        </p:tgtEl>
                                        <p:attrNameLst>
                                          <p:attrName>ppt_y</p:attrName>
                                        </p:attrNameLst>
                                      </p:cBhvr>
                                      <p:tavLst>
                                        <p:tav tm="0">
                                          <p:val>
                                            <p:strVal val="#ppt_y+#ppt_h*1.125000"/>
                                          </p:val>
                                        </p:tav>
                                        <p:tav tm="100000">
                                          <p:val>
                                            <p:strVal val="#ppt_y"/>
                                          </p:val>
                                        </p:tav>
                                      </p:tavLst>
                                    </p:anim>
                                    <p:animEffect transition="in" filter="wipe(up)">
                                      <p:cBhvr>
                                        <p:cTn id="11" dur="500"/>
                                        <p:tgtEl>
                                          <p:spTgt spid="2"/>
                                        </p:tgtEl>
                                      </p:cBhvr>
                                    </p:animEffect>
                                  </p:childTnLst>
                                </p:cTn>
                              </p:par>
                            </p:childTnLst>
                          </p:cTn>
                        </p:par>
                        <p:par>
                          <p:cTn id="12" fill="hold">
                            <p:stCondLst>
                              <p:cond delay="2500"/>
                            </p:stCondLst>
                            <p:childTnLst>
                              <p:par>
                                <p:cTn id="13" presetID="12" presetClass="entr" presetSubtype="1" fill="hold" nodeType="afterEffect">
                                  <p:stCondLst>
                                    <p:cond delay="5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p:tgtEl>
                                          <p:spTgt spid="3"/>
                                        </p:tgtEl>
                                        <p:attrNameLst>
                                          <p:attrName>ppt_y</p:attrName>
                                        </p:attrNameLst>
                                      </p:cBhvr>
                                      <p:tavLst>
                                        <p:tav tm="0">
                                          <p:val>
                                            <p:strVal val="#ppt_y-#ppt_h*1.125000"/>
                                          </p:val>
                                        </p:tav>
                                        <p:tav tm="100000">
                                          <p:val>
                                            <p:strVal val="#ppt_y"/>
                                          </p:val>
                                        </p:tav>
                                      </p:tavLst>
                                    </p:anim>
                                    <p:animEffect transition="in" filter="wipe(down)">
                                      <p:cBhvr>
                                        <p:cTn id="16" dur="500"/>
                                        <p:tgtEl>
                                          <p:spTgt spid="3"/>
                                        </p:tgtEl>
                                      </p:cBhvr>
                                    </p:animEffect>
                                  </p:childTnLst>
                                </p:cTn>
                              </p:par>
                            </p:childTnLst>
                          </p:cTn>
                        </p:par>
                        <p:par>
                          <p:cTn id="17" fill="hold">
                            <p:stCondLst>
                              <p:cond delay="3500"/>
                            </p:stCondLst>
                            <p:childTnLst>
                              <p:par>
                                <p:cTn id="18" presetID="12" presetClass="entr" presetSubtype="4" fill="hold" nodeType="afterEffect">
                                  <p:stCondLst>
                                    <p:cond delay="50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p:tgtEl>
                                          <p:spTgt spid="4"/>
                                        </p:tgtEl>
                                        <p:attrNameLst>
                                          <p:attrName>ppt_y</p:attrName>
                                        </p:attrNameLst>
                                      </p:cBhvr>
                                      <p:tavLst>
                                        <p:tav tm="0">
                                          <p:val>
                                            <p:strVal val="#ppt_y+#ppt_h*1.125000"/>
                                          </p:val>
                                        </p:tav>
                                        <p:tav tm="100000">
                                          <p:val>
                                            <p:strVal val="#ppt_y"/>
                                          </p:val>
                                        </p:tav>
                                      </p:tavLst>
                                    </p:anim>
                                    <p:animEffect transition="in" filter="wipe(up)">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1D654F-B883-7B47-BFF7-8A536235EB1A}"/>
              </a:ext>
            </a:extLst>
          </p:cNvPr>
          <p:cNvSpPr txBox="1"/>
          <p:nvPr/>
        </p:nvSpPr>
        <p:spPr>
          <a:xfrm>
            <a:off x="678632" y="2172766"/>
            <a:ext cx="5100638" cy="1815882"/>
          </a:xfrm>
          <a:prstGeom prst="rect">
            <a:avLst/>
          </a:prstGeom>
          <a:noFill/>
        </p:spPr>
        <p:txBody>
          <a:bodyPr wrap="square" rtlCol="0">
            <a:spAutoFit/>
          </a:bodyPr>
          <a:lstStyle/>
          <a:p>
            <a:r>
              <a:rPr lang="es-ES_tradnl" sz="2800" dirty="0">
                <a:latin typeface="Gill Sans MT" panose="020B0502020104020203" pitchFamily="34" charset="77"/>
              </a:rPr>
              <a:t>Faltan modelos explicables que puedan mostrar el significado semántico de los diagnósticos basados en inteligencia artificial.</a:t>
            </a:r>
          </a:p>
        </p:txBody>
      </p:sp>
      <p:sp>
        <p:nvSpPr>
          <p:cNvPr id="11" name="Rectangle 10">
            <a:extLst>
              <a:ext uri="{FF2B5EF4-FFF2-40B4-BE49-F238E27FC236}">
                <a16:creationId xmlns:a16="http://schemas.microsoft.com/office/drawing/2014/main" id="{39954EAF-F3D3-404F-B698-57DF6CA23810}"/>
              </a:ext>
            </a:extLst>
          </p:cNvPr>
          <p:cNvSpPr/>
          <p:nvPr/>
        </p:nvSpPr>
        <p:spPr>
          <a:xfrm rot="5400000">
            <a:off x="9256849" y="4031590"/>
            <a:ext cx="5529773" cy="158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pic>
        <p:nvPicPr>
          <p:cNvPr id="12" name="Picture 11">
            <a:extLst>
              <a:ext uri="{FF2B5EF4-FFF2-40B4-BE49-F238E27FC236}">
                <a16:creationId xmlns:a16="http://schemas.microsoft.com/office/drawing/2014/main" id="{C5DB563E-5443-6846-8BED-CA022F7386FC}"/>
              </a:ext>
            </a:extLst>
          </p:cNvPr>
          <p:cNvPicPr>
            <a:picLocks noChangeAspect="1"/>
          </p:cNvPicPr>
          <p:nvPr/>
        </p:nvPicPr>
        <p:blipFill>
          <a:blip r:embed="rId2"/>
          <a:stretch>
            <a:fillRect/>
          </a:stretch>
        </p:blipFill>
        <p:spPr>
          <a:xfrm>
            <a:off x="8898128" y="1318768"/>
            <a:ext cx="1016000" cy="1028700"/>
          </a:xfrm>
          <a:prstGeom prst="rect">
            <a:avLst/>
          </a:prstGeom>
        </p:spPr>
      </p:pic>
      <p:sp>
        <p:nvSpPr>
          <p:cNvPr id="6" name="Rounded Rectangle 5">
            <a:extLst>
              <a:ext uri="{FF2B5EF4-FFF2-40B4-BE49-F238E27FC236}">
                <a16:creationId xmlns:a16="http://schemas.microsoft.com/office/drawing/2014/main" id="{F3C04F9D-3F11-BB41-962E-691CB83C0AA4}"/>
              </a:ext>
            </a:extLst>
          </p:cNvPr>
          <p:cNvSpPr/>
          <p:nvPr/>
        </p:nvSpPr>
        <p:spPr>
          <a:xfrm>
            <a:off x="8007096" y="3080707"/>
            <a:ext cx="2798064" cy="14364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L" sz="3600" dirty="0">
                <a:latin typeface="Gill Sans MT" panose="020B0502020104020203" pitchFamily="34" charset="77"/>
              </a:rPr>
              <a:t>Deep</a:t>
            </a:r>
          </a:p>
          <a:p>
            <a:pPr algn="ctr"/>
            <a:r>
              <a:rPr lang="en-CL" sz="3600" dirty="0">
                <a:latin typeface="Gill Sans MT" panose="020B0502020104020203" pitchFamily="34" charset="77"/>
              </a:rPr>
              <a:t>Learning</a:t>
            </a:r>
          </a:p>
        </p:txBody>
      </p:sp>
      <p:sp>
        <p:nvSpPr>
          <p:cNvPr id="7" name="Down Arrow 6">
            <a:extLst>
              <a:ext uri="{FF2B5EF4-FFF2-40B4-BE49-F238E27FC236}">
                <a16:creationId xmlns:a16="http://schemas.microsoft.com/office/drawing/2014/main" id="{E3D8471B-0427-504F-98B2-677A54DFFEA6}"/>
              </a:ext>
            </a:extLst>
          </p:cNvPr>
          <p:cNvSpPr/>
          <p:nvPr/>
        </p:nvSpPr>
        <p:spPr>
          <a:xfrm>
            <a:off x="9131808" y="2438015"/>
            <a:ext cx="548640" cy="5521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8" name="Down Arrow 17">
            <a:extLst>
              <a:ext uri="{FF2B5EF4-FFF2-40B4-BE49-F238E27FC236}">
                <a16:creationId xmlns:a16="http://schemas.microsoft.com/office/drawing/2014/main" id="{EA31BCA0-A209-D740-B999-3F6FB14A87E1}"/>
              </a:ext>
            </a:extLst>
          </p:cNvPr>
          <p:cNvSpPr/>
          <p:nvPr/>
        </p:nvSpPr>
        <p:spPr>
          <a:xfrm>
            <a:off x="9131808" y="4690050"/>
            <a:ext cx="548640" cy="5521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8" name="TextBox 7">
            <a:extLst>
              <a:ext uri="{FF2B5EF4-FFF2-40B4-BE49-F238E27FC236}">
                <a16:creationId xmlns:a16="http://schemas.microsoft.com/office/drawing/2014/main" id="{650D5E95-0DE9-B347-B7B5-7922696F9888}"/>
              </a:ext>
            </a:extLst>
          </p:cNvPr>
          <p:cNvSpPr txBox="1"/>
          <p:nvPr/>
        </p:nvSpPr>
        <p:spPr>
          <a:xfrm>
            <a:off x="8467409" y="5415110"/>
            <a:ext cx="1877437" cy="523220"/>
          </a:xfrm>
          <a:prstGeom prst="rect">
            <a:avLst/>
          </a:prstGeom>
          <a:noFill/>
        </p:spPr>
        <p:txBody>
          <a:bodyPr wrap="none" rtlCol="0">
            <a:spAutoFit/>
          </a:bodyPr>
          <a:lstStyle/>
          <a:p>
            <a:r>
              <a:rPr lang="en-CL" sz="2800" dirty="0">
                <a:latin typeface="Gill Sans MT" panose="020B0502020104020203" pitchFamily="34" charset="77"/>
              </a:rPr>
              <a:t>‘Melanoma´</a:t>
            </a:r>
          </a:p>
        </p:txBody>
      </p:sp>
      <p:pic>
        <p:nvPicPr>
          <p:cNvPr id="19" name="Picture 18">
            <a:extLst>
              <a:ext uri="{FF2B5EF4-FFF2-40B4-BE49-F238E27FC236}">
                <a16:creationId xmlns:a16="http://schemas.microsoft.com/office/drawing/2014/main" id="{EF1F8FEE-E616-7941-97C5-AFDA15F264F1}"/>
              </a:ext>
            </a:extLst>
          </p:cNvPr>
          <p:cNvPicPr>
            <a:picLocks/>
          </p:cNvPicPr>
          <p:nvPr/>
        </p:nvPicPr>
        <p:blipFill>
          <a:blip r:embed="rId3"/>
          <a:stretch>
            <a:fillRect/>
          </a:stretch>
        </p:blipFill>
        <p:spPr>
          <a:xfrm>
            <a:off x="10365699" y="2576707"/>
            <a:ext cx="1008000" cy="1008000"/>
          </a:xfrm>
          <a:prstGeom prst="rect">
            <a:avLst/>
          </a:prstGeom>
        </p:spPr>
      </p:pic>
      <p:pic>
        <p:nvPicPr>
          <p:cNvPr id="20" name="Picture 19">
            <a:extLst>
              <a:ext uri="{FF2B5EF4-FFF2-40B4-BE49-F238E27FC236}">
                <a16:creationId xmlns:a16="http://schemas.microsoft.com/office/drawing/2014/main" id="{BB8BF258-C155-DE4F-B9DC-08B1E5B07F5E}"/>
              </a:ext>
            </a:extLst>
          </p:cNvPr>
          <p:cNvPicPr>
            <a:picLocks/>
          </p:cNvPicPr>
          <p:nvPr/>
        </p:nvPicPr>
        <p:blipFill>
          <a:blip r:embed="rId4"/>
          <a:stretch>
            <a:fillRect/>
          </a:stretch>
        </p:blipFill>
        <p:spPr>
          <a:xfrm>
            <a:off x="10473925" y="5172720"/>
            <a:ext cx="1008000" cy="1008000"/>
          </a:xfrm>
          <a:prstGeom prst="rect">
            <a:avLst/>
          </a:prstGeom>
        </p:spPr>
      </p:pic>
      <p:sp>
        <p:nvSpPr>
          <p:cNvPr id="21" name="TextBox 20">
            <a:extLst>
              <a:ext uri="{FF2B5EF4-FFF2-40B4-BE49-F238E27FC236}">
                <a16:creationId xmlns:a16="http://schemas.microsoft.com/office/drawing/2014/main" id="{5BACDBF1-5627-FF46-BDE6-4D9DEEC8B13B}"/>
              </a:ext>
            </a:extLst>
          </p:cNvPr>
          <p:cNvSpPr txBox="1"/>
          <p:nvPr/>
        </p:nvSpPr>
        <p:spPr>
          <a:xfrm rot="1056584">
            <a:off x="10784800" y="4770299"/>
            <a:ext cx="1101776" cy="523220"/>
          </a:xfrm>
          <a:prstGeom prst="rect">
            <a:avLst/>
          </a:prstGeom>
          <a:noFill/>
        </p:spPr>
        <p:txBody>
          <a:bodyPr wrap="none" rtlCol="0">
            <a:spAutoFit/>
          </a:bodyPr>
          <a:lstStyle/>
          <a:p>
            <a:r>
              <a:rPr lang="en-CL" sz="2800" dirty="0">
                <a:solidFill>
                  <a:srgbClr val="0096FF"/>
                </a:solidFill>
                <a:latin typeface="Gill Sans MT" panose="020B0502020104020203" pitchFamily="34" charset="77"/>
              </a:rPr>
              <a:t>Why ?</a:t>
            </a:r>
          </a:p>
        </p:txBody>
      </p:sp>
      <p:pic>
        <p:nvPicPr>
          <p:cNvPr id="16" name="Picture 15">
            <a:extLst>
              <a:ext uri="{FF2B5EF4-FFF2-40B4-BE49-F238E27FC236}">
                <a16:creationId xmlns:a16="http://schemas.microsoft.com/office/drawing/2014/main" id="{8DB18BDC-7589-1E4D-8F3C-537D29BD6919}"/>
              </a:ext>
            </a:extLst>
          </p:cNvPr>
          <p:cNvPicPr>
            <a:picLocks/>
          </p:cNvPicPr>
          <p:nvPr/>
        </p:nvPicPr>
        <p:blipFill>
          <a:blip r:embed="rId5">
            <a:extLst>
              <a:ext uri="{BEBA8EAE-BF5A-486C-A8C5-ECC9F3942E4B}">
                <a14:imgProps xmlns:a14="http://schemas.microsoft.com/office/drawing/2010/main">
                  <a14:imgLayer r:embed="rId6">
                    <a14:imgEffect>
                      <a14:backgroundRemoval t="10000" b="90000" l="10000" r="90000">
                        <a14:foregroundMark x1="70339" y1="74576" x2="70339" y2="74576"/>
                        <a14:foregroundMark x1="22034" y1="74576" x2="22034" y2="74576"/>
                        <a14:foregroundMark x1="13559" y1="34746" x2="13559" y2="34746"/>
                        <a14:foregroundMark x1="33898" y1="15254" x2="33898" y2="15254"/>
                        <a14:foregroundMark x1="52542" y1="88136" x2="52542" y2="88136"/>
                        <a14:foregroundMark x1="19492" y1="79661" x2="11864" y2="63559"/>
                        <a14:foregroundMark x1="16949" y1="69492" x2="38983" y2="84746"/>
                        <a14:foregroundMark x1="84746" y1="63559" x2="61864" y2="83051"/>
                      </a14:backgroundRemoval>
                    </a14:imgEffect>
                  </a14:imgLayer>
                </a14:imgProps>
              </a:ext>
            </a:extLst>
          </a:blip>
          <a:stretch>
            <a:fillRect/>
          </a:stretch>
        </p:blipFill>
        <p:spPr>
          <a:xfrm>
            <a:off x="10365699" y="2576707"/>
            <a:ext cx="1008000" cy="1008000"/>
          </a:xfrm>
          <a:prstGeom prst="rect">
            <a:avLst/>
          </a:prstGeom>
        </p:spPr>
      </p:pic>
      <p:sp>
        <p:nvSpPr>
          <p:cNvPr id="4" name="TextBox 3">
            <a:extLst>
              <a:ext uri="{FF2B5EF4-FFF2-40B4-BE49-F238E27FC236}">
                <a16:creationId xmlns:a16="http://schemas.microsoft.com/office/drawing/2014/main" id="{4C7603E8-340D-F3DC-8684-2289032B037C}"/>
              </a:ext>
            </a:extLst>
          </p:cNvPr>
          <p:cNvSpPr txBox="1"/>
          <p:nvPr/>
        </p:nvSpPr>
        <p:spPr>
          <a:xfrm>
            <a:off x="678632" y="508439"/>
            <a:ext cx="5557099" cy="646331"/>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No hay buenas explicaciones</a:t>
            </a:r>
          </a:p>
        </p:txBody>
      </p:sp>
    </p:spTree>
    <p:extLst>
      <p:ext uri="{BB962C8B-B14F-4D97-AF65-F5344CB8AC3E}">
        <p14:creationId xmlns:p14="http://schemas.microsoft.com/office/powerpoint/2010/main" val="2846710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500"/>
                                  </p:stCondLst>
                                  <p:childTnLst>
                                    <p:animRot by="21600000">
                                      <p:cBhvr>
                                        <p:cTn id="6" dur="2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D18C4B-7A63-C041-91EF-21F5DF2A1239}"/>
              </a:ext>
            </a:extLst>
          </p:cNvPr>
          <p:cNvSpPr/>
          <p:nvPr/>
        </p:nvSpPr>
        <p:spPr>
          <a:xfrm rot="5400000">
            <a:off x="3780725" y="4013616"/>
            <a:ext cx="5529773" cy="158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1" name="Rectangle 10">
            <a:extLst>
              <a:ext uri="{FF2B5EF4-FFF2-40B4-BE49-F238E27FC236}">
                <a16:creationId xmlns:a16="http://schemas.microsoft.com/office/drawing/2014/main" id="{39954EAF-F3D3-404F-B698-57DF6CA23810}"/>
              </a:ext>
            </a:extLst>
          </p:cNvPr>
          <p:cNvSpPr/>
          <p:nvPr/>
        </p:nvSpPr>
        <p:spPr>
          <a:xfrm rot="5400000">
            <a:off x="9256849" y="4031590"/>
            <a:ext cx="5529773" cy="158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pic>
        <p:nvPicPr>
          <p:cNvPr id="1026" name="Picture 2" descr="Our commitment to Latin America's digital future">
            <a:extLst>
              <a:ext uri="{FF2B5EF4-FFF2-40B4-BE49-F238E27FC236}">
                <a16:creationId xmlns:a16="http://schemas.microsoft.com/office/drawing/2014/main" id="{58F173F7-C936-FFD0-1CF0-05B69695F8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0475" y="1477967"/>
            <a:ext cx="12192000" cy="50720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DA00412-E5AE-A881-100F-321EA2FC965A}"/>
              </a:ext>
            </a:extLst>
          </p:cNvPr>
          <p:cNvSpPr txBox="1"/>
          <p:nvPr/>
        </p:nvSpPr>
        <p:spPr>
          <a:xfrm>
            <a:off x="678632" y="2510969"/>
            <a:ext cx="5672052" cy="3539430"/>
          </a:xfrm>
          <a:prstGeom prst="rect">
            <a:avLst/>
          </a:prstGeom>
          <a:solidFill>
            <a:schemeClr val="bg1">
              <a:alpha val="71581"/>
            </a:schemeClr>
          </a:solidFill>
        </p:spPr>
        <p:txBody>
          <a:bodyPr wrap="square" rtlCol="0">
            <a:spAutoFit/>
          </a:bodyPr>
          <a:lstStyle/>
          <a:p>
            <a:r>
              <a:rPr lang="es-ES_tradnl" sz="2800">
                <a:latin typeface="Gill Sans MT" panose="020B0502020104020203" pitchFamily="34" charset="77"/>
              </a:rPr>
              <a:t>Los datos de entrenamiento y prueba no son suficientes. </a:t>
            </a:r>
          </a:p>
          <a:p>
            <a:endParaRPr lang="es-ES_tradnl" sz="2800">
              <a:latin typeface="Gill Sans MT" panose="020B0502020104020203" pitchFamily="34" charset="77"/>
            </a:endParaRPr>
          </a:p>
          <a:p>
            <a:r>
              <a:rPr lang="es-ES_tradnl" sz="2800">
                <a:latin typeface="Gill Sans MT" panose="020B0502020104020203" pitchFamily="34" charset="77"/>
              </a:rPr>
              <a:t>Necesitamos grandes conjuntos de datos (con diagnósticos reales) con clases equilibradas, que representen plenamente a todos los grupos demográficos.</a:t>
            </a:r>
          </a:p>
        </p:txBody>
      </p:sp>
      <p:sp>
        <p:nvSpPr>
          <p:cNvPr id="2" name="TextBox 1">
            <a:extLst>
              <a:ext uri="{FF2B5EF4-FFF2-40B4-BE49-F238E27FC236}">
                <a16:creationId xmlns:a16="http://schemas.microsoft.com/office/drawing/2014/main" id="{20896087-FEA6-997F-7BED-68A4409ECC10}"/>
              </a:ext>
            </a:extLst>
          </p:cNvPr>
          <p:cNvSpPr txBox="1"/>
          <p:nvPr/>
        </p:nvSpPr>
        <p:spPr>
          <a:xfrm>
            <a:off x="678632" y="508439"/>
            <a:ext cx="5564344" cy="646331"/>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Faltan buenas bases de datos</a:t>
            </a:r>
          </a:p>
        </p:txBody>
      </p:sp>
    </p:spTree>
    <p:extLst>
      <p:ext uri="{BB962C8B-B14F-4D97-AF65-F5344CB8AC3E}">
        <p14:creationId xmlns:p14="http://schemas.microsoft.com/office/powerpoint/2010/main" val="3893896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D18C4B-7A63-C041-91EF-21F5DF2A1239}"/>
              </a:ext>
            </a:extLst>
          </p:cNvPr>
          <p:cNvSpPr/>
          <p:nvPr/>
        </p:nvSpPr>
        <p:spPr>
          <a:xfrm rot="5400000">
            <a:off x="3780725" y="4013616"/>
            <a:ext cx="5529773" cy="158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1" name="Rectangle 10">
            <a:extLst>
              <a:ext uri="{FF2B5EF4-FFF2-40B4-BE49-F238E27FC236}">
                <a16:creationId xmlns:a16="http://schemas.microsoft.com/office/drawing/2014/main" id="{39954EAF-F3D3-404F-B698-57DF6CA23810}"/>
              </a:ext>
            </a:extLst>
          </p:cNvPr>
          <p:cNvSpPr/>
          <p:nvPr/>
        </p:nvSpPr>
        <p:spPr>
          <a:xfrm rot="5400000">
            <a:off x="9256849" y="4031590"/>
            <a:ext cx="5529773" cy="158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 name="TextBox 1">
            <a:extLst>
              <a:ext uri="{FF2B5EF4-FFF2-40B4-BE49-F238E27FC236}">
                <a16:creationId xmlns:a16="http://schemas.microsoft.com/office/drawing/2014/main" id="{20896087-FEA6-997F-7BED-68A4409ECC10}"/>
              </a:ext>
            </a:extLst>
          </p:cNvPr>
          <p:cNvSpPr txBox="1"/>
          <p:nvPr/>
        </p:nvSpPr>
        <p:spPr>
          <a:xfrm>
            <a:off x="678632" y="508439"/>
            <a:ext cx="3895618" cy="1200329"/>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No sabemos cómo</a:t>
            </a:r>
          </a:p>
          <a:p>
            <a:r>
              <a:rPr lang="es-ES_tradnl" sz="3600" dirty="0">
                <a:solidFill>
                  <a:srgbClr val="0070C0"/>
                </a:solidFill>
                <a:latin typeface="Gill Sans MT" panose="020B0502020104020203" pitchFamily="34" charset="77"/>
              </a:rPr>
              <a:t>impactará </a:t>
            </a:r>
            <a:r>
              <a:rPr lang="es-ES_tradnl" sz="3600" dirty="0" err="1">
                <a:solidFill>
                  <a:srgbClr val="0070C0"/>
                </a:solidFill>
                <a:latin typeface="Gill Sans MT" panose="020B0502020104020203" pitchFamily="34" charset="77"/>
              </a:rPr>
              <a:t>ChatGPT</a:t>
            </a:r>
            <a:endParaRPr lang="es-ES_tradnl" sz="3600" dirty="0">
              <a:solidFill>
                <a:srgbClr val="0070C0"/>
              </a:solidFill>
              <a:latin typeface="Gill Sans MT" panose="020B0502020104020203" pitchFamily="34" charset="77"/>
            </a:endParaRPr>
          </a:p>
        </p:txBody>
      </p:sp>
      <p:pic>
        <p:nvPicPr>
          <p:cNvPr id="4" name="Picture 3">
            <a:extLst>
              <a:ext uri="{FF2B5EF4-FFF2-40B4-BE49-F238E27FC236}">
                <a16:creationId xmlns:a16="http://schemas.microsoft.com/office/drawing/2014/main" id="{57F6A30E-2408-4E37-DB6D-362F7B7E6090}"/>
              </a:ext>
            </a:extLst>
          </p:cNvPr>
          <p:cNvPicPr>
            <a:picLocks noChangeAspect="1"/>
          </p:cNvPicPr>
          <p:nvPr/>
        </p:nvPicPr>
        <p:blipFill>
          <a:blip r:embed="rId2"/>
          <a:stretch>
            <a:fillRect/>
          </a:stretch>
        </p:blipFill>
        <p:spPr>
          <a:xfrm>
            <a:off x="5015643" y="136080"/>
            <a:ext cx="7081738" cy="5809369"/>
          </a:xfrm>
          <a:prstGeom prst="rect">
            <a:avLst/>
          </a:prstGeom>
        </p:spPr>
      </p:pic>
      <p:sp>
        <p:nvSpPr>
          <p:cNvPr id="3" name="TextBox 2">
            <a:extLst>
              <a:ext uri="{FF2B5EF4-FFF2-40B4-BE49-F238E27FC236}">
                <a16:creationId xmlns:a16="http://schemas.microsoft.com/office/drawing/2014/main" id="{FDA00412-E5AE-A881-100F-321EA2FC965A}"/>
              </a:ext>
            </a:extLst>
          </p:cNvPr>
          <p:cNvSpPr txBox="1"/>
          <p:nvPr/>
        </p:nvSpPr>
        <p:spPr>
          <a:xfrm>
            <a:off x="678632" y="2087462"/>
            <a:ext cx="5783632" cy="4278094"/>
          </a:xfrm>
          <a:prstGeom prst="rect">
            <a:avLst/>
          </a:prstGeom>
          <a:solidFill>
            <a:schemeClr val="bg1">
              <a:alpha val="71581"/>
            </a:schemeClr>
          </a:solidFill>
        </p:spPr>
        <p:txBody>
          <a:bodyPr wrap="square" rtlCol="0">
            <a:spAutoFit/>
          </a:bodyPr>
          <a:lstStyle/>
          <a:p>
            <a:r>
              <a:rPr lang="es-ES_tradnl" sz="1600" dirty="0">
                <a:latin typeface="Consolas" panose="020B0609020204030204" pitchFamily="49" charset="0"/>
                <a:cs typeface="Consolas" panose="020B0609020204030204" pitchFamily="49" charset="0"/>
              </a:rPr>
              <a:t>El director ejecutivo del Servicio de Salud Metropolitano Sur de Perth envió el siguiente mensaje al personal después de que las notas médicas recopiladas utilizando </a:t>
            </a:r>
            <a:r>
              <a:rPr lang="es-ES_tradnl" sz="1600" dirty="0" err="1">
                <a:latin typeface="Consolas" panose="020B0609020204030204" pitchFamily="49" charset="0"/>
                <a:cs typeface="Consolas" panose="020B0609020204030204" pitchFamily="49" charset="0"/>
              </a:rPr>
              <a:t>ChatGPT</a:t>
            </a:r>
            <a:r>
              <a:rPr lang="es-ES_tradnl" sz="1600" dirty="0">
                <a:latin typeface="Consolas" panose="020B0609020204030204" pitchFamily="49" charset="0"/>
                <a:cs typeface="Consolas" panose="020B0609020204030204" pitchFamily="49" charset="0"/>
              </a:rPr>
              <a:t> se cargaran en los sistemas de registro de pacientes.</a:t>
            </a:r>
          </a:p>
          <a:p>
            <a:endParaRPr lang="es-ES_tradnl" sz="1600" dirty="0">
              <a:latin typeface="Consolas" panose="020B0609020204030204" pitchFamily="49" charset="0"/>
              <a:cs typeface="Consolas" panose="020B0609020204030204" pitchFamily="49" charset="0"/>
            </a:endParaRPr>
          </a:p>
          <a:p>
            <a:r>
              <a:rPr lang="es-ES_tradnl" sz="1600" dirty="0">
                <a:latin typeface="Consolas" panose="020B0609020204030204" pitchFamily="49" charset="0"/>
                <a:cs typeface="Consolas" panose="020B0609020204030204" pitchFamily="49" charset="0"/>
              </a:rPr>
              <a:t>“… no hay ninguna garantía de confidencialidad del paciente cuando se utiliza tecnología </a:t>
            </a:r>
            <a:r>
              <a:rPr lang="es-ES_tradnl" sz="1600" dirty="0" err="1">
                <a:latin typeface="Consolas" panose="020B0609020204030204" pitchFamily="49" charset="0"/>
                <a:cs typeface="Consolas" panose="020B0609020204030204" pitchFamily="49" charset="0"/>
              </a:rPr>
              <a:t>bot</a:t>
            </a:r>
            <a:r>
              <a:rPr lang="es-ES_tradnl" sz="1600" dirty="0">
                <a:latin typeface="Consolas" panose="020B0609020204030204" pitchFamily="49" charset="0"/>
                <a:cs typeface="Consolas" panose="020B0609020204030204" pitchFamily="49" charset="0"/>
              </a:rPr>
              <a:t> de IA, como </a:t>
            </a:r>
            <a:r>
              <a:rPr lang="es-ES_tradnl" sz="1600" dirty="0" err="1">
                <a:latin typeface="Consolas" panose="020B0609020204030204" pitchFamily="49" charset="0"/>
                <a:cs typeface="Consolas" panose="020B0609020204030204" pitchFamily="49" charset="0"/>
              </a:rPr>
              <a:t>ChatGPT</a:t>
            </a:r>
            <a:r>
              <a:rPr lang="es-ES_tradnl" sz="1600" dirty="0">
                <a:latin typeface="Consolas" panose="020B0609020204030204" pitchFamily="49" charset="0"/>
                <a:cs typeface="Consolas" panose="020B0609020204030204" pitchFamily="49" charset="0"/>
              </a:rPr>
              <a:t>, ni comprendemos plenamente los riesgos de seguridad…</a:t>
            </a:r>
          </a:p>
          <a:p>
            <a:endParaRPr lang="es-ES_tradnl" sz="1600" dirty="0">
              <a:latin typeface="Consolas" panose="020B0609020204030204" pitchFamily="49" charset="0"/>
              <a:cs typeface="Consolas" panose="020B0609020204030204" pitchFamily="49" charset="0"/>
            </a:endParaRPr>
          </a:p>
          <a:p>
            <a:r>
              <a:rPr lang="es-ES_tradnl" sz="1600" dirty="0">
                <a:latin typeface="Consolas" panose="020B0609020204030204" pitchFamily="49" charset="0"/>
                <a:cs typeface="Consolas" panose="020B0609020204030204" pitchFamily="49" charset="0"/>
              </a:rPr>
              <a:t>Por esta razón, el uso de la tecnología de IA, incluido </a:t>
            </a:r>
            <a:r>
              <a:rPr lang="es-ES_tradnl" sz="1600" dirty="0" err="1">
                <a:latin typeface="Consolas" panose="020B0609020204030204" pitchFamily="49" charset="0"/>
                <a:cs typeface="Consolas" panose="020B0609020204030204" pitchFamily="49" charset="0"/>
              </a:rPr>
              <a:t>ChatGPT</a:t>
            </a:r>
            <a:r>
              <a:rPr lang="es-ES_tradnl" sz="1600" dirty="0">
                <a:latin typeface="Consolas" panose="020B0609020204030204" pitchFamily="49" charset="0"/>
                <a:cs typeface="Consolas" panose="020B0609020204030204" pitchFamily="49" charset="0"/>
              </a:rPr>
              <a:t>, para actividades relacionadas con el trabajo que incluyan cualquier información de pacientes o de servicios de salud potencialmente sensibles debe cesar inmediatamente".</a:t>
            </a:r>
          </a:p>
        </p:txBody>
      </p:sp>
      <p:sp>
        <p:nvSpPr>
          <p:cNvPr id="5" name="TextBox 4">
            <a:extLst>
              <a:ext uri="{FF2B5EF4-FFF2-40B4-BE49-F238E27FC236}">
                <a16:creationId xmlns:a16="http://schemas.microsoft.com/office/drawing/2014/main" id="{AD34C555-A3C7-5C51-1FC4-13152597F8ED}"/>
              </a:ext>
            </a:extLst>
          </p:cNvPr>
          <p:cNvSpPr txBox="1"/>
          <p:nvPr/>
        </p:nvSpPr>
        <p:spPr>
          <a:xfrm>
            <a:off x="637838" y="6395040"/>
            <a:ext cx="6297301" cy="276999"/>
          </a:xfrm>
          <a:prstGeom prst="rect">
            <a:avLst/>
          </a:prstGeom>
          <a:noFill/>
        </p:spPr>
        <p:txBody>
          <a:bodyPr wrap="none" rtlCol="0">
            <a:spAutoFit/>
          </a:bodyPr>
          <a:lstStyle/>
          <a:p>
            <a:r>
              <a:rPr lang="es-ES_tradnl" sz="1200" dirty="0">
                <a:solidFill>
                  <a:schemeClr val="bg1">
                    <a:lumMod val="50000"/>
                  </a:schemeClr>
                </a:solidFill>
              </a:rPr>
              <a:t>https://www1.racgp.org.au/</a:t>
            </a:r>
            <a:r>
              <a:rPr lang="es-ES_tradnl" sz="1200" dirty="0" err="1">
                <a:solidFill>
                  <a:schemeClr val="bg1">
                    <a:lumMod val="50000"/>
                  </a:schemeClr>
                </a:solidFill>
              </a:rPr>
              <a:t>newsgp</a:t>
            </a:r>
            <a:r>
              <a:rPr lang="es-ES_tradnl" sz="1200" dirty="0">
                <a:solidFill>
                  <a:schemeClr val="bg1">
                    <a:lumMod val="50000"/>
                  </a:schemeClr>
                </a:solidFill>
              </a:rPr>
              <a:t>/</a:t>
            </a:r>
            <a:r>
              <a:rPr lang="es-ES_tradnl" sz="1200" dirty="0" err="1">
                <a:solidFill>
                  <a:schemeClr val="bg1">
                    <a:lumMod val="50000"/>
                  </a:schemeClr>
                </a:solidFill>
              </a:rPr>
              <a:t>clinical</a:t>
            </a:r>
            <a:r>
              <a:rPr lang="es-ES_tradnl" sz="1200" dirty="0">
                <a:solidFill>
                  <a:schemeClr val="bg1">
                    <a:lumMod val="50000"/>
                  </a:schemeClr>
                </a:solidFill>
              </a:rPr>
              <a:t>/</a:t>
            </a:r>
            <a:r>
              <a:rPr lang="es-ES_tradnl" sz="1200" dirty="0" err="1">
                <a:solidFill>
                  <a:schemeClr val="bg1">
                    <a:lumMod val="50000"/>
                  </a:schemeClr>
                </a:solidFill>
              </a:rPr>
              <a:t>extremely</a:t>
            </a:r>
            <a:r>
              <a:rPr lang="es-ES_tradnl" sz="1200" dirty="0">
                <a:solidFill>
                  <a:schemeClr val="bg1">
                    <a:lumMod val="50000"/>
                  </a:schemeClr>
                </a:solidFill>
              </a:rPr>
              <a:t>-</a:t>
            </a:r>
            <a:r>
              <a:rPr lang="es-ES_tradnl" sz="1200" dirty="0" err="1">
                <a:solidFill>
                  <a:schemeClr val="bg1">
                    <a:lumMod val="50000"/>
                  </a:schemeClr>
                </a:solidFill>
              </a:rPr>
              <a:t>unwise</a:t>
            </a:r>
            <a:r>
              <a:rPr lang="es-ES_tradnl" sz="1200" dirty="0">
                <a:solidFill>
                  <a:schemeClr val="bg1">
                    <a:lumMod val="50000"/>
                  </a:schemeClr>
                </a:solidFill>
              </a:rPr>
              <a:t>-</a:t>
            </a:r>
            <a:r>
              <a:rPr lang="es-ES_tradnl" sz="1200" dirty="0" err="1">
                <a:solidFill>
                  <a:schemeClr val="bg1">
                    <a:lumMod val="50000"/>
                  </a:schemeClr>
                </a:solidFill>
              </a:rPr>
              <a:t>warning</a:t>
            </a:r>
            <a:r>
              <a:rPr lang="es-ES_tradnl" sz="1200" dirty="0">
                <a:solidFill>
                  <a:schemeClr val="bg1">
                    <a:lumMod val="50000"/>
                  </a:schemeClr>
                </a:solidFill>
              </a:rPr>
              <a:t>-</a:t>
            </a:r>
            <a:r>
              <a:rPr lang="es-ES_tradnl" sz="1200" dirty="0" err="1">
                <a:solidFill>
                  <a:schemeClr val="bg1">
                    <a:lumMod val="50000"/>
                  </a:schemeClr>
                </a:solidFill>
              </a:rPr>
              <a:t>over</a:t>
            </a:r>
            <a:r>
              <a:rPr lang="es-ES_tradnl" sz="1200" dirty="0">
                <a:solidFill>
                  <a:schemeClr val="bg1">
                    <a:lumMod val="50000"/>
                  </a:schemeClr>
                </a:solidFill>
              </a:rPr>
              <a:t>-use-</a:t>
            </a:r>
            <a:r>
              <a:rPr lang="es-ES_tradnl" sz="1200" dirty="0" err="1">
                <a:solidFill>
                  <a:schemeClr val="bg1">
                    <a:lumMod val="50000"/>
                  </a:schemeClr>
                </a:solidFill>
              </a:rPr>
              <a:t>of</a:t>
            </a:r>
            <a:r>
              <a:rPr lang="es-ES_tradnl" sz="1200" dirty="0">
                <a:solidFill>
                  <a:schemeClr val="bg1">
                    <a:lumMod val="50000"/>
                  </a:schemeClr>
                </a:solidFill>
              </a:rPr>
              <a:t>-</a:t>
            </a:r>
            <a:r>
              <a:rPr lang="es-ES_tradnl" sz="1200" dirty="0" err="1">
                <a:solidFill>
                  <a:schemeClr val="bg1">
                    <a:lumMod val="50000"/>
                  </a:schemeClr>
                </a:solidFill>
              </a:rPr>
              <a:t>chatgpt</a:t>
            </a:r>
            <a:r>
              <a:rPr lang="es-ES_tradnl" sz="1200" dirty="0">
                <a:solidFill>
                  <a:schemeClr val="bg1">
                    <a:lumMod val="50000"/>
                  </a:schemeClr>
                </a:solidFill>
              </a:rPr>
              <a:t>-</a:t>
            </a:r>
            <a:r>
              <a:rPr lang="es-ES_tradnl" sz="1200" dirty="0" err="1">
                <a:solidFill>
                  <a:schemeClr val="bg1">
                    <a:lumMod val="50000"/>
                  </a:schemeClr>
                </a:solidFill>
              </a:rPr>
              <a:t>for</a:t>
            </a:r>
            <a:r>
              <a:rPr lang="es-ES_tradnl" sz="1200" dirty="0">
                <a:solidFill>
                  <a:schemeClr val="bg1">
                    <a:lumMod val="50000"/>
                  </a:schemeClr>
                </a:solidFill>
              </a:rPr>
              <a:t>-m</a:t>
            </a:r>
          </a:p>
        </p:txBody>
      </p:sp>
    </p:spTree>
    <p:extLst>
      <p:ext uri="{BB962C8B-B14F-4D97-AF65-F5344CB8AC3E}">
        <p14:creationId xmlns:p14="http://schemas.microsoft.com/office/powerpoint/2010/main" val="3732524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8109006-A4F4-0B4A-24FF-6652A071AC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73138"/>
            <a:ext cx="8005762" cy="53338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E51FB74-F5A4-03DA-5E0F-C408A718AAC4}"/>
              </a:ext>
            </a:extLst>
          </p:cNvPr>
          <p:cNvSpPr txBox="1"/>
          <p:nvPr/>
        </p:nvSpPr>
        <p:spPr>
          <a:xfrm>
            <a:off x="178505" y="794189"/>
            <a:ext cx="2834494" cy="2862322"/>
          </a:xfrm>
          <a:prstGeom prst="rect">
            <a:avLst/>
          </a:prstGeom>
          <a:noFill/>
        </p:spPr>
        <p:txBody>
          <a:bodyPr wrap="none" rtlCol="0">
            <a:spAutoFit/>
          </a:bodyPr>
          <a:lstStyle/>
          <a:p>
            <a:pPr algn="r"/>
            <a:r>
              <a:rPr lang="es-ES_tradnl" sz="3600" dirty="0">
                <a:solidFill>
                  <a:srgbClr val="0070C0"/>
                </a:solidFill>
                <a:latin typeface="Gill Sans MT" panose="020B0502020104020203" pitchFamily="34" charset="77"/>
              </a:rPr>
              <a:t>No sabemos</a:t>
            </a:r>
          </a:p>
          <a:p>
            <a:pPr algn="r"/>
            <a:r>
              <a:rPr lang="es-ES_tradnl" sz="3600" dirty="0">
                <a:solidFill>
                  <a:srgbClr val="0070C0"/>
                </a:solidFill>
                <a:latin typeface="Gill Sans MT" panose="020B0502020104020203" pitchFamily="34" charset="77"/>
              </a:rPr>
              <a:t>cuáles</a:t>
            </a:r>
          </a:p>
          <a:p>
            <a:pPr algn="r"/>
            <a:r>
              <a:rPr lang="es-ES_tradnl" sz="3600" dirty="0">
                <a:solidFill>
                  <a:srgbClr val="0070C0"/>
                </a:solidFill>
                <a:latin typeface="Gill Sans MT" panose="020B0502020104020203" pitchFamily="34" charset="77"/>
              </a:rPr>
              <a:t>serán las</a:t>
            </a:r>
          </a:p>
          <a:p>
            <a:pPr algn="r"/>
            <a:r>
              <a:rPr lang="es-ES_tradnl" sz="3600" dirty="0">
                <a:solidFill>
                  <a:srgbClr val="0070C0"/>
                </a:solidFill>
                <a:latin typeface="Gill Sans MT" panose="020B0502020104020203" pitchFamily="34" charset="77"/>
              </a:rPr>
              <a:t>consecuencias</a:t>
            </a:r>
          </a:p>
          <a:p>
            <a:pPr algn="r"/>
            <a:r>
              <a:rPr lang="es-ES_tradnl" sz="3600" dirty="0">
                <a:solidFill>
                  <a:srgbClr val="0070C0"/>
                </a:solidFill>
                <a:latin typeface="Gill Sans MT" panose="020B0502020104020203" pitchFamily="34" charset="77"/>
              </a:rPr>
              <a:t>de la IA</a:t>
            </a:r>
          </a:p>
        </p:txBody>
      </p:sp>
      <p:sp>
        <p:nvSpPr>
          <p:cNvPr id="3" name="TextBox 2">
            <a:extLst>
              <a:ext uri="{FF2B5EF4-FFF2-40B4-BE49-F238E27FC236}">
                <a16:creationId xmlns:a16="http://schemas.microsoft.com/office/drawing/2014/main" id="{2007A9C1-7216-F38F-E8C3-689AEA7E400A}"/>
              </a:ext>
            </a:extLst>
          </p:cNvPr>
          <p:cNvSpPr txBox="1"/>
          <p:nvPr/>
        </p:nvSpPr>
        <p:spPr>
          <a:xfrm>
            <a:off x="637838" y="6395040"/>
            <a:ext cx="7365350"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www.newscientist.com</a:t>
            </a:r>
            <a:r>
              <a:rPr lang="es-ES_tradnl" sz="1200" dirty="0">
                <a:solidFill>
                  <a:schemeClr val="bg1">
                    <a:lumMod val="50000"/>
                  </a:schemeClr>
                </a:solidFill>
              </a:rPr>
              <a:t>/</a:t>
            </a:r>
            <a:r>
              <a:rPr lang="es-ES_tradnl" sz="1200" dirty="0" err="1">
                <a:solidFill>
                  <a:schemeClr val="bg1">
                    <a:lumMod val="50000"/>
                  </a:schemeClr>
                </a:solidFill>
              </a:rPr>
              <a:t>article</a:t>
            </a:r>
            <a:r>
              <a:rPr lang="es-ES_tradnl" sz="1200" dirty="0">
                <a:solidFill>
                  <a:schemeClr val="bg1">
                    <a:lumMod val="50000"/>
                  </a:schemeClr>
                </a:solidFill>
              </a:rPr>
              <a:t>/mg25934500-700-unions-strike-to-save-the-world-from-bad-tv-and-movies/</a:t>
            </a:r>
          </a:p>
        </p:txBody>
      </p:sp>
    </p:spTree>
    <p:extLst>
      <p:ext uri="{BB962C8B-B14F-4D97-AF65-F5344CB8AC3E}">
        <p14:creationId xmlns:p14="http://schemas.microsoft.com/office/powerpoint/2010/main" val="18277821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AEAE8"/>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DC5D1A7-23C9-E6B5-D7D7-FA04EC0976CE}"/>
              </a:ext>
            </a:extLst>
          </p:cNvPr>
          <p:cNvSpPr txBox="1"/>
          <p:nvPr/>
        </p:nvSpPr>
        <p:spPr>
          <a:xfrm>
            <a:off x="3464719" y="2611223"/>
            <a:ext cx="8151018" cy="707886"/>
          </a:xfrm>
          <a:prstGeom prst="rect">
            <a:avLst/>
          </a:prstGeom>
          <a:noFill/>
        </p:spPr>
        <p:txBody>
          <a:bodyPr wrap="square">
            <a:spAutoFit/>
          </a:bodyPr>
          <a:lstStyle/>
          <a:p>
            <a:pPr algn="ctr"/>
            <a:r>
              <a:rPr lang="es-ES_tradnl" sz="4000" dirty="0">
                <a:solidFill>
                  <a:srgbClr val="FF0000"/>
                </a:solidFill>
                <a:latin typeface="Gill Sans MT" panose="020B0502020104020203" pitchFamily="34" charset="77"/>
              </a:rPr>
              <a:t>Puede haber un mal uso de …</a:t>
            </a:r>
            <a:endParaRPr lang="es-ES_tradnl" sz="4000" dirty="0">
              <a:solidFill>
                <a:schemeClr val="accent2">
                  <a:lumMod val="75000"/>
                </a:schemeClr>
              </a:solidFill>
              <a:latin typeface="Gill Sans MT" panose="020B0502020104020203" pitchFamily="34" charset="77"/>
            </a:endParaRPr>
          </a:p>
        </p:txBody>
      </p:sp>
      <p:pic>
        <p:nvPicPr>
          <p:cNvPr id="4" name="Picture 3">
            <a:extLst>
              <a:ext uri="{FF2B5EF4-FFF2-40B4-BE49-F238E27FC236}">
                <a16:creationId xmlns:a16="http://schemas.microsoft.com/office/drawing/2014/main" id="{1BDEB77F-9CCA-BD37-E1B2-18174A804B1A}"/>
              </a:ext>
            </a:extLst>
          </p:cNvPr>
          <p:cNvPicPr>
            <a:picLocks noChangeAspect="1"/>
          </p:cNvPicPr>
          <p:nvPr/>
        </p:nvPicPr>
        <p:blipFill rotWithShape="1">
          <a:blip r:embed="rId2"/>
          <a:srcRect l="64477" b="1398"/>
          <a:stretch/>
        </p:blipFill>
        <p:spPr>
          <a:xfrm>
            <a:off x="0" y="-714378"/>
            <a:ext cx="2584481" cy="6858000"/>
          </a:xfrm>
          <a:prstGeom prst="rect">
            <a:avLst/>
          </a:prstGeom>
        </p:spPr>
      </p:pic>
      <p:sp>
        <p:nvSpPr>
          <p:cNvPr id="5" name="TextBox 4">
            <a:extLst>
              <a:ext uri="{FF2B5EF4-FFF2-40B4-BE49-F238E27FC236}">
                <a16:creationId xmlns:a16="http://schemas.microsoft.com/office/drawing/2014/main" id="{991C1C50-B8DD-6339-481D-0CCFFEE95C21}"/>
              </a:ext>
            </a:extLst>
          </p:cNvPr>
          <p:cNvSpPr txBox="1"/>
          <p:nvPr/>
        </p:nvSpPr>
        <p:spPr>
          <a:xfrm>
            <a:off x="3464719" y="3310284"/>
            <a:ext cx="8151018" cy="707886"/>
          </a:xfrm>
          <a:prstGeom prst="rect">
            <a:avLst/>
          </a:prstGeom>
          <a:noFill/>
        </p:spPr>
        <p:txBody>
          <a:bodyPr wrap="square">
            <a:spAutoFit/>
          </a:bodyPr>
          <a:lstStyle/>
          <a:p>
            <a:pPr algn="ctr"/>
            <a:r>
              <a:rPr lang="es-ES_tradnl" sz="4000" dirty="0">
                <a:solidFill>
                  <a:schemeClr val="accent1"/>
                </a:solidFill>
                <a:latin typeface="Gill Sans MT" panose="020B0502020104020203" pitchFamily="34" charset="77"/>
              </a:rPr>
              <a:t>la inteligencia artificial</a:t>
            </a:r>
            <a:endParaRPr lang="es-ES_tradnl" sz="4000" dirty="0">
              <a:solidFill>
                <a:schemeClr val="accent2">
                  <a:lumMod val="75000"/>
                </a:schemeClr>
              </a:solidFill>
              <a:latin typeface="Gill Sans MT" panose="020B0502020104020203" pitchFamily="34" charset="77"/>
            </a:endParaRPr>
          </a:p>
        </p:txBody>
      </p:sp>
      <p:sp>
        <p:nvSpPr>
          <p:cNvPr id="3" name="TextBox 2">
            <a:extLst>
              <a:ext uri="{FF2B5EF4-FFF2-40B4-BE49-F238E27FC236}">
                <a16:creationId xmlns:a16="http://schemas.microsoft.com/office/drawing/2014/main" id="{0387B2E7-E748-EF19-E0C0-86D29766C13E}"/>
              </a:ext>
            </a:extLst>
          </p:cNvPr>
          <p:cNvSpPr txBox="1"/>
          <p:nvPr/>
        </p:nvSpPr>
        <p:spPr>
          <a:xfrm>
            <a:off x="2256184" y="142877"/>
            <a:ext cx="1780038" cy="830997"/>
          </a:xfrm>
          <a:prstGeom prst="rect">
            <a:avLst/>
          </a:prstGeom>
          <a:noFill/>
        </p:spPr>
        <p:txBody>
          <a:bodyPr wrap="none" rtlCol="0">
            <a:spAutoFit/>
          </a:bodyPr>
          <a:lstStyle/>
          <a:p>
            <a:pPr algn="ctr"/>
            <a:r>
              <a:rPr lang="es-ES_tradnl" sz="4800" dirty="0">
                <a:solidFill>
                  <a:srgbClr val="FF0000"/>
                </a:solidFill>
                <a:latin typeface="Gill Sans MT" panose="020B0502020104020203" pitchFamily="34" charset="77"/>
              </a:rPr>
              <a:t>Lo feo</a:t>
            </a:r>
          </a:p>
        </p:txBody>
      </p:sp>
    </p:spTree>
    <p:extLst>
      <p:ext uri="{BB962C8B-B14F-4D97-AF65-F5344CB8AC3E}">
        <p14:creationId xmlns:p14="http://schemas.microsoft.com/office/powerpoint/2010/main" val="1136912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1+#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6D92E884-9D8E-2203-96A2-A239338A3B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573" y="508439"/>
            <a:ext cx="8759661" cy="575539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39954EAF-F3D3-404F-B698-57DF6CA23810}"/>
              </a:ext>
            </a:extLst>
          </p:cNvPr>
          <p:cNvSpPr/>
          <p:nvPr/>
        </p:nvSpPr>
        <p:spPr>
          <a:xfrm rot="5400000">
            <a:off x="9256849" y="4031590"/>
            <a:ext cx="5529773" cy="158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3" name="TextBox 2">
            <a:extLst>
              <a:ext uri="{FF2B5EF4-FFF2-40B4-BE49-F238E27FC236}">
                <a16:creationId xmlns:a16="http://schemas.microsoft.com/office/drawing/2014/main" id="{FDA00412-E5AE-A881-100F-321EA2FC965A}"/>
              </a:ext>
            </a:extLst>
          </p:cNvPr>
          <p:cNvSpPr txBox="1"/>
          <p:nvPr/>
        </p:nvSpPr>
        <p:spPr>
          <a:xfrm>
            <a:off x="678632" y="2510969"/>
            <a:ext cx="3493318" cy="1384995"/>
          </a:xfrm>
          <a:prstGeom prst="rect">
            <a:avLst/>
          </a:prstGeom>
          <a:solidFill>
            <a:schemeClr val="bg1">
              <a:alpha val="71581"/>
            </a:schemeClr>
          </a:solidFill>
        </p:spPr>
        <p:txBody>
          <a:bodyPr wrap="square" rtlCol="0">
            <a:spAutoFit/>
          </a:bodyPr>
          <a:lstStyle/>
          <a:p>
            <a:r>
              <a:rPr lang="es-ES_tradnl" sz="2800" dirty="0">
                <a:latin typeface="Gill Sans MT" panose="020B0502020104020203" pitchFamily="34" charset="77"/>
              </a:rPr>
              <a:t>Si entrenamos los modelos con datos de mala calidad…</a:t>
            </a:r>
          </a:p>
        </p:txBody>
      </p:sp>
      <p:sp>
        <p:nvSpPr>
          <p:cNvPr id="2" name="TextBox 1">
            <a:extLst>
              <a:ext uri="{FF2B5EF4-FFF2-40B4-BE49-F238E27FC236}">
                <a16:creationId xmlns:a16="http://schemas.microsoft.com/office/drawing/2014/main" id="{20896087-FEA6-997F-7BED-68A4409ECC10}"/>
              </a:ext>
            </a:extLst>
          </p:cNvPr>
          <p:cNvSpPr txBox="1"/>
          <p:nvPr/>
        </p:nvSpPr>
        <p:spPr>
          <a:xfrm>
            <a:off x="678632" y="508439"/>
            <a:ext cx="6435031" cy="646331"/>
          </a:xfrm>
          <a:prstGeom prst="rect">
            <a:avLst/>
          </a:prstGeom>
          <a:noFill/>
        </p:spPr>
        <p:txBody>
          <a:bodyPr wrap="none" rtlCol="0">
            <a:spAutoFit/>
          </a:bodyPr>
          <a:lstStyle/>
          <a:p>
            <a:r>
              <a:rPr lang="en-US" sz="3600">
                <a:solidFill>
                  <a:srgbClr val="0070C0"/>
                </a:solidFill>
                <a:latin typeface="Gill Sans MT" panose="020B0502020104020203" pitchFamily="34" charset="77"/>
              </a:rPr>
              <a:t>GIGO: Garbage in = Garbage out</a:t>
            </a:r>
          </a:p>
        </p:txBody>
      </p:sp>
      <p:sp>
        <p:nvSpPr>
          <p:cNvPr id="4" name="TextBox 3">
            <a:extLst>
              <a:ext uri="{FF2B5EF4-FFF2-40B4-BE49-F238E27FC236}">
                <a16:creationId xmlns:a16="http://schemas.microsoft.com/office/drawing/2014/main" id="{FBD794CC-62C5-930E-4EFD-B10F85C84CCF}"/>
              </a:ext>
            </a:extLst>
          </p:cNvPr>
          <p:cNvSpPr txBox="1"/>
          <p:nvPr/>
        </p:nvSpPr>
        <p:spPr>
          <a:xfrm>
            <a:off x="678632" y="4092275"/>
            <a:ext cx="3493318" cy="1384995"/>
          </a:xfrm>
          <a:prstGeom prst="rect">
            <a:avLst/>
          </a:prstGeom>
          <a:solidFill>
            <a:schemeClr val="bg1">
              <a:alpha val="71581"/>
            </a:schemeClr>
          </a:solidFill>
        </p:spPr>
        <p:txBody>
          <a:bodyPr wrap="square" rtlCol="0">
            <a:spAutoFit/>
          </a:bodyPr>
          <a:lstStyle/>
          <a:p>
            <a:r>
              <a:rPr lang="es-ES_tradnl" sz="2800" dirty="0">
                <a:latin typeface="Gill Sans MT" panose="020B0502020104020203" pitchFamily="34" charset="77"/>
              </a:rPr>
              <a:t>…no esperemos resultados de buena calidad </a:t>
            </a:r>
          </a:p>
        </p:txBody>
      </p:sp>
      <p:sp>
        <p:nvSpPr>
          <p:cNvPr id="7" name="TextBox 6">
            <a:extLst>
              <a:ext uri="{FF2B5EF4-FFF2-40B4-BE49-F238E27FC236}">
                <a16:creationId xmlns:a16="http://schemas.microsoft.com/office/drawing/2014/main" id="{BA102D8D-04C0-F932-AF73-BC74FCDAC8CE}"/>
              </a:ext>
            </a:extLst>
          </p:cNvPr>
          <p:cNvSpPr txBox="1"/>
          <p:nvPr/>
        </p:nvSpPr>
        <p:spPr>
          <a:xfrm>
            <a:off x="637838" y="6395040"/>
            <a:ext cx="5703677" cy="276999"/>
          </a:xfrm>
          <a:prstGeom prst="rect">
            <a:avLst/>
          </a:prstGeom>
          <a:noFill/>
        </p:spPr>
        <p:txBody>
          <a:bodyPr wrap="none" rtlCol="0">
            <a:spAutoFit/>
          </a:bodyPr>
          <a:lstStyle/>
          <a:p>
            <a:r>
              <a:rPr lang="es-ES_tradnl" sz="1200" dirty="0">
                <a:solidFill>
                  <a:schemeClr val="bg1">
                    <a:lumMod val="50000"/>
                  </a:schemeClr>
                </a:solidFill>
              </a:rPr>
              <a:t>http://</a:t>
            </a:r>
            <a:r>
              <a:rPr lang="es-ES_tradnl" sz="1200" dirty="0" err="1">
                <a:solidFill>
                  <a:schemeClr val="bg1">
                    <a:lumMod val="50000"/>
                  </a:schemeClr>
                </a:solidFill>
              </a:rPr>
              <a:t>getgareth.github.io</a:t>
            </a:r>
            <a:r>
              <a:rPr lang="es-ES_tradnl" sz="1200" dirty="0">
                <a:solidFill>
                  <a:schemeClr val="bg1">
                    <a:lumMod val="50000"/>
                  </a:schemeClr>
                </a:solidFill>
              </a:rPr>
              <a:t>/2016/12/27/</a:t>
            </a:r>
            <a:r>
              <a:rPr lang="es-ES_tradnl" sz="1200" dirty="0" err="1">
                <a:solidFill>
                  <a:schemeClr val="bg1">
                    <a:lumMod val="50000"/>
                  </a:schemeClr>
                </a:solidFill>
              </a:rPr>
              <a:t>Garbage</a:t>
            </a:r>
            <a:r>
              <a:rPr lang="es-ES_tradnl" sz="1200" dirty="0">
                <a:solidFill>
                  <a:schemeClr val="bg1">
                    <a:lumMod val="50000"/>
                  </a:schemeClr>
                </a:solidFill>
              </a:rPr>
              <a:t>-in,-</a:t>
            </a:r>
            <a:r>
              <a:rPr lang="es-ES_tradnl" sz="1200" dirty="0" err="1">
                <a:solidFill>
                  <a:schemeClr val="bg1">
                    <a:lumMod val="50000"/>
                  </a:schemeClr>
                </a:solidFill>
              </a:rPr>
              <a:t>garbage</a:t>
            </a:r>
            <a:r>
              <a:rPr lang="es-ES_tradnl" sz="1200" dirty="0">
                <a:solidFill>
                  <a:schemeClr val="bg1">
                    <a:lumMod val="50000"/>
                  </a:schemeClr>
                </a:solidFill>
              </a:rPr>
              <a:t>-</a:t>
            </a:r>
            <a:r>
              <a:rPr lang="es-ES_tradnl" sz="1200" dirty="0" err="1">
                <a:solidFill>
                  <a:schemeClr val="bg1">
                    <a:lumMod val="50000"/>
                  </a:schemeClr>
                </a:solidFill>
              </a:rPr>
              <a:t>out</a:t>
            </a:r>
            <a:r>
              <a:rPr lang="es-ES_tradnl" sz="1200" dirty="0">
                <a:solidFill>
                  <a:schemeClr val="bg1">
                    <a:lumMod val="50000"/>
                  </a:schemeClr>
                </a:solidFill>
              </a:rPr>
              <a:t>.-A-</a:t>
            </a:r>
            <a:r>
              <a:rPr lang="es-ES_tradnl" sz="1200" dirty="0" err="1">
                <a:solidFill>
                  <a:schemeClr val="bg1">
                    <a:lumMod val="50000"/>
                  </a:schemeClr>
                </a:solidFill>
              </a:rPr>
              <a:t>developer</a:t>
            </a:r>
            <a:r>
              <a:rPr lang="es-ES_tradnl" sz="1200" dirty="0">
                <a:solidFill>
                  <a:schemeClr val="bg1">
                    <a:lumMod val="50000"/>
                  </a:schemeClr>
                </a:solidFill>
              </a:rPr>
              <a:t>-</a:t>
            </a:r>
            <a:r>
              <a:rPr lang="es-ES_tradnl" sz="1200" dirty="0" err="1">
                <a:solidFill>
                  <a:schemeClr val="bg1">
                    <a:lumMod val="50000"/>
                  </a:schemeClr>
                </a:solidFill>
              </a:rPr>
              <a:t>story.html</a:t>
            </a:r>
            <a:endParaRPr lang="es-ES_tradnl" sz="1200" dirty="0">
              <a:solidFill>
                <a:schemeClr val="bg1">
                  <a:lumMod val="50000"/>
                </a:schemeClr>
              </a:solidFill>
            </a:endParaRPr>
          </a:p>
        </p:txBody>
      </p:sp>
    </p:spTree>
    <p:extLst>
      <p:ext uri="{BB962C8B-B14F-4D97-AF65-F5344CB8AC3E}">
        <p14:creationId xmlns:p14="http://schemas.microsoft.com/office/powerpoint/2010/main" val="2933405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D338E6C-6E98-8BAC-D60F-F3B8493DF22C}"/>
              </a:ext>
            </a:extLst>
          </p:cNvPr>
          <p:cNvPicPr>
            <a:picLocks/>
          </p:cNvPicPr>
          <p:nvPr/>
        </p:nvPicPr>
        <p:blipFill rotWithShape="1">
          <a:blip r:embed="rId2"/>
          <a:srcRect t="5428"/>
          <a:stretch/>
        </p:blipFill>
        <p:spPr>
          <a:xfrm>
            <a:off x="101650" y="1477598"/>
            <a:ext cx="6400800" cy="1742601"/>
          </a:xfrm>
          <a:prstGeom prst="rect">
            <a:avLst/>
          </a:prstGeom>
        </p:spPr>
      </p:pic>
      <p:sp>
        <p:nvSpPr>
          <p:cNvPr id="2" name="TextBox 1">
            <a:extLst>
              <a:ext uri="{FF2B5EF4-FFF2-40B4-BE49-F238E27FC236}">
                <a16:creationId xmlns:a16="http://schemas.microsoft.com/office/drawing/2014/main" id="{20896087-FEA6-997F-7BED-68A4409ECC10}"/>
              </a:ext>
            </a:extLst>
          </p:cNvPr>
          <p:cNvSpPr txBox="1"/>
          <p:nvPr/>
        </p:nvSpPr>
        <p:spPr>
          <a:xfrm>
            <a:off x="678632" y="508439"/>
            <a:ext cx="4113627" cy="646331"/>
          </a:xfrm>
          <a:prstGeom prst="rect">
            <a:avLst/>
          </a:prstGeom>
          <a:noFill/>
        </p:spPr>
        <p:txBody>
          <a:bodyPr wrap="none" rtlCol="0">
            <a:spAutoFit/>
          </a:bodyPr>
          <a:lstStyle/>
          <a:p>
            <a:r>
              <a:rPr lang="en-US" sz="3600" dirty="0">
                <a:solidFill>
                  <a:srgbClr val="0070C0"/>
                </a:solidFill>
                <a:latin typeface="Gill Sans MT" panose="020B0502020104020203" pitchFamily="34" charset="77"/>
              </a:rPr>
              <a:t>Mal </a:t>
            </a:r>
            <a:r>
              <a:rPr lang="en-US" sz="3600" dirty="0" err="1">
                <a:solidFill>
                  <a:srgbClr val="0070C0"/>
                </a:solidFill>
                <a:latin typeface="Gill Sans MT" panose="020B0502020104020203" pitchFamily="34" charset="77"/>
              </a:rPr>
              <a:t>uso</a:t>
            </a:r>
            <a:r>
              <a:rPr lang="en-US" sz="3600" dirty="0">
                <a:solidFill>
                  <a:srgbClr val="0070C0"/>
                </a:solidFill>
                <a:latin typeface="Gill Sans MT" panose="020B0502020104020203" pitchFamily="34" charset="77"/>
              </a:rPr>
              <a:t> de </a:t>
            </a:r>
            <a:r>
              <a:rPr lang="en-US" sz="3600" dirty="0" err="1">
                <a:solidFill>
                  <a:srgbClr val="0070C0"/>
                </a:solidFill>
                <a:latin typeface="Gill Sans MT" panose="020B0502020104020203" pitchFamily="34" charset="77"/>
              </a:rPr>
              <a:t>ChatGPT</a:t>
            </a:r>
            <a:endParaRPr lang="en-US" sz="3600" dirty="0">
              <a:solidFill>
                <a:srgbClr val="0070C0"/>
              </a:solidFill>
              <a:latin typeface="Gill Sans MT" panose="020B0502020104020203" pitchFamily="34" charset="77"/>
            </a:endParaRPr>
          </a:p>
        </p:txBody>
      </p:sp>
      <p:pic>
        <p:nvPicPr>
          <p:cNvPr id="6" name="Picture 5">
            <a:extLst>
              <a:ext uri="{FF2B5EF4-FFF2-40B4-BE49-F238E27FC236}">
                <a16:creationId xmlns:a16="http://schemas.microsoft.com/office/drawing/2014/main" id="{A4396598-C16E-A37D-8B8C-59B09AA48021}"/>
              </a:ext>
            </a:extLst>
          </p:cNvPr>
          <p:cNvPicPr>
            <a:picLocks noChangeAspect="1"/>
          </p:cNvPicPr>
          <p:nvPr/>
        </p:nvPicPr>
        <p:blipFill rotWithShape="1">
          <a:blip r:embed="rId3"/>
          <a:srcRect t="18923" b="29951"/>
          <a:stretch/>
        </p:blipFill>
        <p:spPr>
          <a:xfrm>
            <a:off x="6643688" y="1472913"/>
            <a:ext cx="5446662" cy="5099323"/>
          </a:xfrm>
          <a:prstGeom prst="rect">
            <a:avLst/>
          </a:prstGeom>
        </p:spPr>
      </p:pic>
      <p:pic>
        <p:nvPicPr>
          <p:cNvPr id="14" name="Picture 13">
            <a:extLst>
              <a:ext uri="{FF2B5EF4-FFF2-40B4-BE49-F238E27FC236}">
                <a16:creationId xmlns:a16="http://schemas.microsoft.com/office/drawing/2014/main" id="{C434F3F6-EFE4-C87B-A7CF-BDB3FD0A482C}"/>
              </a:ext>
            </a:extLst>
          </p:cNvPr>
          <p:cNvPicPr>
            <a:picLocks noChangeAspect="1"/>
          </p:cNvPicPr>
          <p:nvPr/>
        </p:nvPicPr>
        <p:blipFill>
          <a:blip r:embed="rId4"/>
          <a:stretch>
            <a:fillRect/>
          </a:stretch>
        </p:blipFill>
        <p:spPr>
          <a:xfrm>
            <a:off x="678632" y="2057401"/>
            <a:ext cx="10091487" cy="3486150"/>
          </a:xfrm>
          <a:prstGeom prst="rect">
            <a:avLst/>
          </a:prstGeom>
          <a:ln w="41275">
            <a:solidFill>
              <a:schemeClr val="tx1"/>
            </a:solidFill>
          </a:ln>
        </p:spPr>
      </p:pic>
      <p:pic>
        <p:nvPicPr>
          <p:cNvPr id="16" name="Picture 15">
            <a:extLst>
              <a:ext uri="{FF2B5EF4-FFF2-40B4-BE49-F238E27FC236}">
                <a16:creationId xmlns:a16="http://schemas.microsoft.com/office/drawing/2014/main" id="{A643ACBE-2364-D9FF-0245-8AEE24700D05}"/>
              </a:ext>
            </a:extLst>
          </p:cNvPr>
          <p:cNvPicPr>
            <a:picLocks noChangeAspect="1"/>
          </p:cNvPicPr>
          <p:nvPr/>
        </p:nvPicPr>
        <p:blipFill>
          <a:blip r:embed="rId5"/>
          <a:srcRect/>
          <a:stretch/>
        </p:blipFill>
        <p:spPr>
          <a:xfrm>
            <a:off x="688405" y="1469096"/>
            <a:ext cx="10144453" cy="5060292"/>
          </a:xfrm>
          <a:prstGeom prst="rect">
            <a:avLst/>
          </a:prstGeom>
          <a:ln w="41275">
            <a:solidFill>
              <a:schemeClr val="tx1"/>
            </a:solidFill>
          </a:ln>
        </p:spPr>
      </p:pic>
      <p:sp>
        <p:nvSpPr>
          <p:cNvPr id="18" name="TextBox 17">
            <a:extLst>
              <a:ext uri="{FF2B5EF4-FFF2-40B4-BE49-F238E27FC236}">
                <a16:creationId xmlns:a16="http://schemas.microsoft.com/office/drawing/2014/main" id="{67DC1776-1477-8226-6945-A021D65517F0}"/>
              </a:ext>
            </a:extLst>
          </p:cNvPr>
          <p:cNvSpPr txBox="1"/>
          <p:nvPr/>
        </p:nvSpPr>
        <p:spPr>
          <a:xfrm>
            <a:off x="6531915" y="728868"/>
            <a:ext cx="5103898" cy="461665"/>
          </a:xfrm>
          <a:prstGeom prst="rect">
            <a:avLst/>
          </a:prstGeom>
          <a:noFill/>
        </p:spPr>
        <p:txBody>
          <a:bodyPr wrap="none" rtlCol="0">
            <a:spAutoFit/>
          </a:bodyPr>
          <a:lstStyle/>
          <a:p>
            <a:r>
              <a:rPr lang="es-ES_tradnl" sz="2400" dirty="0"/>
              <a:t>Estudiante A. preguntándole a </a:t>
            </a:r>
            <a:r>
              <a:rPr lang="es-ES_tradnl" sz="2400" dirty="0" err="1"/>
              <a:t>ChatGPT</a:t>
            </a:r>
            <a:endParaRPr lang="es-ES_tradnl" sz="2400" dirty="0"/>
          </a:p>
        </p:txBody>
      </p:sp>
      <p:grpSp>
        <p:nvGrpSpPr>
          <p:cNvPr id="3" name="Group 2">
            <a:extLst>
              <a:ext uri="{FF2B5EF4-FFF2-40B4-BE49-F238E27FC236}">
                <a16:creationId xmlns:a16="http://schemas.microsoft.com/office/drawing/2014/main" id="{263C3C0E-895D-72CF-DC75-76ABC8A6BAEA}"/>
              </a:ext>
            </a:extLst>
          </p:cNvPr>
          <p:cNvGrpSpPr/>
          <p:nvPr/>
        </p:nvGrpSpPr>
        <p:grpSpPr>
          <a:xfrm>
            <a:off x="110359" y="3800002"/>
            <a:ext cx="6400800" cy="2713805"/>
            <a:chOff x="1941602" y="1605273"/>
            <a:chExt cx="6400800" cy="2713805"/>
          </a:xfrm>
        </p:grpSpPr>
        <p:grpSp>
          <p:nvGrpSpPr>
            <p:cNvPr id="4" name="Group 3">
              <a:extLst>
                <a:ext uri="{FF2B5EF4-FFF2-40B4-BE49-F238E27FC236}">
                  <a16:creationId xmlns:a16="http://schemas.microsoft.com/office/drawing/2014/main" id="{A6539521-8401-2808-9A4A-8725FFCEFF30}"/>
                </a:ext>
              </a:extLst>
            </p:cNvPr>
            <p:cNvGrpSpPr/>
            <p:nvPr/>
          </p:nvGrpSpPr>
          <p:grpSpPr>
            <a:xfrm>
              <a:off x="1941602" y="1605273"/>
              <a:ext cx="6400800" cy="2713805"/>
              <a:chOff x="90768" y="3698817"/>
              <a:chExt cx="6491288" cy="2713805"/>
            </a:xfrm>
          </p:grpSpPr>
          <p:pic>
            <p:nvPicPr>
              <p:cNvPr id="9" name="Picture 8">
                <a:extLst>
                  <a:ext uri="{FF2B5EF4-FFF2-40B4-BE49-F238E27FC236}">
                    <a16:creationId xmlns:a16="http://schemas.microsoft.com/office/drawing/2014/main" id="{285976CA-C082-5AD5-5D2F-DA7756E0EF67}"/>
                  </a:ext>
                </a:extLst>
              </p:cNvPr>
              <p:cNvPicPr>
                <a:picLocks noChangeAspect="1"/>
              </p:cNvPicPr>
              <p:nvPr/>
            </p:nvPicPr>
            <p:blipFill rotWithShape="1">
              <a:blip r:embed="rId3"/>
              <a:srcRect t="77170"/>
              <a:stretch/>
            </p:blipFill>
            <p:spPr>
              <a:xfrm>
                <a:off x="90768" y="3698817"/>
                <a:ext cx="6491288" cy="2713805"/>
              </a:xfrm>
              <a:prstGeom prst="rect">
                <a:avLst/>
              </a:prstGeom>
            </p:spPr>
          </p:pic>
          <p:sp>
            <p:nvSpPr>
              <p:cNvPr id="11" name="Rectangle 10">
                <a:extLst>
                  <a:ext uri="{FF2B5EF4-FFF2-40B4-BE49-F238E27FC236}">
                    <a16:creationId xmlns:a16="http://schemas.microsoft.com/office/drawing/2014/main" id="{8A290C79-B0FA-8893-7DBE-4D61C4B9BDDB}"/>
                  </a:ext>
                </a:extLst>
              </p:cNvPr>
              <p:cNvSpPr/>
              <p:nvPr/>
            </p:nvSpPr>
            <p:spPr>
              <a:xfrm>
                <a:off x="1500188" y="4064509"/>
                <a:ext cx="1476374" cy="428625"/>
              </a:xfrm>
              <a:prstGeom prst="rect">
                <a:avLst/>
              </a:prstGeom>
              <a:solidFill>
                <a:srgbClr val="1B1D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grpSp>
        <p:pic>
          <p:nvPicPr>
            <p:cNvPr id="5" name="Picture 4" descr="A white letter on a black background&#10;&#10;Description automatically generated">
              <a:extLst>
                <a:ext uri="{FF2B5EF4-FFF2-40B4-BE49-F238E27FC236}">
                  <a16:creationId xmlns:a16="http://schemas.microsoft.com/office/drawing/2014/main" id="{58B267D8-DDA3-2F03-CF00-1E793CEB5A0A}"/>
                </a:ext>
              </a:extLst>
            </p:cNvPr>
            <p:cNvPicPr>
              <a:picLocks noChangeAspect="1"/>
            </p:cNvPicPr>
            <p:nvPr/>
          </p:nvPicPr>
          <p:blipFill>
            <a:blip r:embed="rId6"/>
            <a:stretch>
              <a:fillRect/>
            </a:stretch>
          </p:blipFill>
          <p:spPr>
            <a:xfrm>
              <a:off x="2517949" y="2429735"/>
              <a:ext cx="566895" cy="251953"/>
            </a:xfrm>
            <a:prstGeom prst="rect">
              <a:avLst/>
            </a:prstGeom>
          </p:spPr>
        </p:pic>
      </p:grpSp>
    </p:spTree>
    <p:extLst>
      <p:ext uri="{BB962C8B-B14F-4D97-AF65-F5344CB8AC3E}">
        <p14:creationId xmlns:p14="http://schemas.microsoft.com/office/powerpoint/2010/main" val="456929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up)">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500" fill="hold"/>
                                        <p:tgtEl>
                                          <p:spTgt spid="14"/>
                                        </p:tgtEl>
                                        <p:attrNameLst>
                                          <p:attrName>ppt_w</p:attrName>
                                        </p:attrNameLst>
                                      </p:cBhvr>
                                      <p:tavLst>
                                        <p:tav tm="0">
                                          <p:val>
                                            <p:fltVal val="0"/>
                                          </p:val>
                                        </p:tav>
                                        <p:tav tm="100000">
                                          <p:val>
                                            <p:strVal val="#ppt_w"/>
                                          </p:val>
                                        </p:tav>
                                      </p:tavLst>
                                    </p:anim>
                                    <p:anim calcmode="lin" valueType="num">
                                      <p:cBhvr>
                                        <p:cTn id="19" dur="500" fill="hold"/>
                                        <p:tgtEl>
                                          <p:spTgt spid="14"/>
                                        </p:tgtEl>
                                        <p:attrNameLst>
                                          <p:attrName>ppt_h</p:attrName>
                                        </p:attrNameLst>
                                      </p:cBhvr>
                                      <p:tavLst>
                                        <p:tav tm="0">
                                          <p:val>
                                            <p:fltVal val="0"/>
                                          </p:val>
                                        </p:tav>
                                        <p:tav tm="100000">
                                          <p:val>
                                            <p:strVal val="#ppt_h"/>
                                          </p:val>
                                        </p:tav>
                                      </p:tavLst>
                                    </p:anim>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4"/>
                                        </p:tgtEl>
                                        <p:attrNameLst>
                                          <p:attrName>style.visibility</p:attrName>
                                        </p:attrNameLst>
                                      </p:cBhvr>
                                      <p:to>
                                        <p:strVal val="hidden"/>
                                      </p:to>
                                    </p:set>
                                  </p:childTnLst>
                                </p:cTn>
                              </p:par>
                            </p:childTnLst>
                          </p:cTn>
                        </p:par>
                        <p:par>
                          <p:cTn id="25" fill="hold">
                            <p:stCondLst>
                              <p:cond delay="0"/>
                            </p:stCondLst>
                            <p:childTnLst>
                              <p:par>
                                <p:cTn id="26" presetID="53" presetClass="entr" presetSubtype="16" fill="hold" nodeType="after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p:cTn id="28" dur="500" fill="hold"/>
                                        <p:tgtEl>
                                          <p:spTgt spid="16"/>
                                        </p:tgtEl>
                                        <p:attrNameLst>
                                          <p:attrName>ppt_w</p:attrName>
                                        </p:attrNameLst>
                                      </p:cBhvr>
                                      <p:tavLst>
                                        <p:tav tm="0">
                                          <p:val>
                                            <p:fltVal val="0"/>
                                          </p:val>
                                        </p:tav>
                                        <p:tav tm="100000">
                                          <p:val>
                                            <p:strVal val="#ppt_w"/>
                                          </p:val>
                                        </p:tav>
                                      </p:tavLst>
                                    </p:anim>
                                    <p:anim calcmode="lin" valueType="num">
                                      <p:cBhvr>
                                        <p:cTn id="29" dur="500" fill="hold"/>
                                        <p:tgtEl>
                                          <p:spTgt spid="16"/>
                                        </p:tgtEl>
                                        <p:attrNameLst>
                                          <p:attrName>ppt_h</p:attrName>
                                        </p:attrNameLst>
                                      </p:cBhvr>
                                      <p:tavLst>
                                        <p:tav tm="0">
                                          <p:val>
                                            <p:fltVal val="0"/>
                                          </p:val>
                                        </p:tav>
                                        <p:tav tm="100000">
                                          <p:val>
                                            <p:strVal val="#ppt_h"/>
                                          </p:val>
                                        </p:tav>
                                      </p:tavLst>
                                    </p:anim>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up)">
                                      <p:cBhvr>
                                        <p:cTn id="39" dur="5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3"/>
                                        </p:tgtEl>
                                        <p:attrNameLst>
                                          <p:attrName>style.visibility</p:attrName>
                                        </p:attrNameLst>
                                      </p:cBhvr>
                                      <p:to>
                                        <p:strVal val="visible"/>
                                      </p:to>
                                    </p:set>
                                    <p:anim calcmode="lin" valueType="num">
                                      <p:cBhvr additive="base">
                                        <p:cTn id="44" dur="500" fill="hold"/>
                                        <p:tgtEl>
                                          <p:spTgt spid="3"/>
                                        </p:tgtEl>
                                        <p:attrNameLst>
                                          <p:attrName>ppt_x</p:attrName>
                                        </p:attrNameLst>
                                      </p:cBhvr>
                                      <p:tavLst>
                                        <p:tav tm="0">
                                          <p:val>
                                            <p:strVal val="#ppt_x"/>
                                          </p:val>
                                        </p:tav>
                                        <p:tav tm="100000">
                                          <p:val>
                                            <p:strVal val="#ppt_x"/>
                                          </p:val>
                                        </p:tav>
                                      </p:tavLst>
                                    </p:anim>
                                    <p:anim calcmode="lin" valueType="num">
                                      <p:cBhvr additive="base">
                                        <p:cTn id="4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9954EAF-F3D3-404F-B698-57DF6CA23810}"/>
              </a:ext>
            </a:extLst>
          </p:cNvPr>
          <p:cNvSpPr/>
          <p:nvPr/>
        </p:nvSpPr>
        <p:spPr>
          <a:xfrm rot="5400000">
            <a:off x="9256849" y="4031590"/>
            <a:ext cx="5529773" cy="158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 name="TextBox 1">
            <a:extLst>
              <a:ext uri="{FF2B5EF4-FFF2-40B4-BE49-F238E27FC236}">
                <a16:creationId xmlns:a16="http://schemas.microsoft.com/office/drawing/2014/main" id="{20896087-FEA6-997F-7BED-68A4409ECC10}"/>
              </a:ext>
            </a:extLst>
          </p:cNvPr>
          <p:cNvSpPr txBox="1"/>
          <p:nvPr/>
        </p:nvSpPr>
        <p:spPr>
          <a:xfrm>
            <a:off x="678632" y="508439"/>
            <a:ext cx="5155579" cy="646331"/>
          </a:xfrm>
          <a:prstGeom prst="rect">
            <a:avLst/>
          </a:prstGeom>
          <a:noFill/>
        </p:spPr>
        <p:txBody>
          <a:bodyPr wrap="none" rtlCol="0">
            <a:spAutoFit/>
          </a:bodyPr>
          <a:lstStyle/>
          <a:p>
            <a:r>
              <a:rPr lang="es-ES_tradnl" sz="3600">
                <a:solidFill>
                  <a:srgbClr val="0070C0"/>
                </a:solidFill>
                <a:latin typeface="Gill Sans MT" panose="020B0502020104020203" pitchFamily="34" charset="77"/>
              </a:rPr>
              <a:t>Uso de modelos sesgados </a:t>
            </a:r>
          </a:p>
        </p:txBody>
      </p:sp>
      <p:pic>
        <p:nvPicPr>
          <p:cNvPr id="6" name="Picture 5">
            <a:extLst>
              <a:ext uri="{FF2B5EF4-FFF2-40B4-BE49-F238E27FC236}">
                <a16:creationId xmlns:a16="http://schemas.microsoft.com/office/drawing/2014/main" id="{88DCBA6D-B9B7-BF5B-B540-1E99B25205A4}"/>
              </a:ext>
            </a:extLst>
          </p:cNvPr>
          <p:cNvPicPr>
            <a:picLocks noChangeAspect="1"/>
          </p:cNvPicPr>
          <p:nvPr/>
        </p:nvPicPr>
        <p:blipFill>
          <a:blip r:embed="rId2"/>
          <a:stretch>
            <a:fillRect/>
          </a:stretch>
        </p:blipFill>
        <p:spPr>
          <a:xfrm>
            <a:off x="522129" y="1730306"/>
            <a:ext cx="5622870" cy="3341757"/>
          </a:xfrm>
          <a:prstGeom prst="rect">
            <a:avLst/>
          </a:prstGeom>
        </p:spPr>
      </p:pic>
      <p:pic>
        <p:nvPicPr>
          <p:cNvPr id="17410" name="Picture 2">
            <a:extLst>
              <a:ext uri="{FF2B5EF4-FFF2-40B4-BE49-F238E27FC236}">
                <a16:creationId xmlns:a16="http://schemas.microsoft.com/office/drawing/2014/main" id="{3791BD50-9065-CC53-7F9F-04A2D77A3B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7542" y="1858935"/>
            <a:ext cx="5574193" cy="314012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119DD0C-184D-788F-B324-C26440C79D78}"/>
              </a:ext>
            </a:extLst>
          </p:cNvPr>
          <p:cNvSpPr txBox="1"/>
          <p:nvPr/>
        </p:nvSpPr>
        <p:spPr>
          <a:xfrm>
            <a:off x="6447542" y="5776355"/>
            <a:ext cx="4665701"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www.nytimes.com</a:t>
            </a:r>
            <a:r>
              <a:rPr lang="es-ES_tradnl" sz="1200" dirty="0">
                <a:solidFill>
                  <a:schemeClr val="bg1">
                    <a:lumMod val="50000"/>
                  </a:schemeClr>
                </a:solidFill>
              </a:rPr>
              <a:t>/2019/01/31/</a:t>
            </a:r>
            <a:r>
              <a:rPr lang="es-ES_tradnl" sz="1200" dirty="0" err="1">
                <a:solidFill>
                  <a:schemeClr val="bg1">
                    <a:lumMod val="50000"/>
                  </a:schemeClr>
                </a:solidFill>
              </a:rPr>
              <a:t>opinion</a:t>
            </a:r>
            <a:r>
              <a:rPr lang="es-ES_tradnl" sz="1200" dirty="0">
                <a:solidFill>
                  <a:schemeClr val="bg1">
                    <a:lumMod val="50000"/>
                  </a:schemeClr>
                </a:solidFill>
              </a:rPr>
              <a:t>/</a:t>
            </a:r>
            <a:r>
              <a:rPr lang="es-ES_tradnl" sz="1200" dirty="0" err="1">
                <a:solidFill>
                  <a:schemeClr val="bg1">
                    <a:lumMod val="50000"/>
                  </a:schemeClr>
                </a:solidFill>
              </a:rPr>
              <a:t>ai-bias-healthcare.html</a:t>
            </a:r>
            <a:endParaRPr lang="es-ES_tradnl" sz="1200" dirty="0">
              <a:solidFill>
                <a:schemeClr val="bg1">
                  <a:lumMod val="50000"/>
                </a:schemeClr>
              </a:solidFill>
            </a:endParaRPr>
          </a:p>
        </p:txBody>
      </p:sp>
      <p:sp>
        <p:nvSpPr>
          <p:cNvPr id="8" name="TextBox 7">
            <a:extLst>
              <a:ext uri="{FF2B5EF4-FFF2-40B4-BE49-F238E27FC236}">
                <a16:creationId xmlns:a16="http://schemas.microsoft.com/office/drawing/2014/main" id="{08EB12C1-A702-884E-1F11-8FC988FBA8C5}"/>
              </a:ext>
            </a:extLst>
          </p:cNvPr>
          <p:cNvSpPr txBox="1"/>
          <p:nvPr/>
        </p:nvSpPr>
        <p:spPr>
          <a:xfrm>
            <a:off x="522129" y="5776354"/>
            <a:ext cx="3632982"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www.nature.com</a:t>
            </a:r>
            <a:r>
              <a:rPr lang="es-ES_tradnl" sz="1200" dirty="0">
                <a:solidFill>
                  <a:schemeClr val="bg1">
                    <a:lumMod val="50000"/>
                  </a:schemeClr>
                </a:solidFill>
              </a:rPr>
              <a:t>/</a:t>
            </a:r>
            <a:r>
              <a:rPr lang="es-ES_tradnl" sz="1200" dirty="0" err="1">
                <a:solidFill>
                  <a:schemeClr val="bg1">
                    <a:lumMod val="50000"/>
                  </a:schemeClr>
                </a:solidFill>
              </a:rPr>
              <a:t>articles</a:t>
            </a:r>
            <a:r>
              <a:rPr lang="es-ES_tradnl" sz="1200" dirty="0">
                <a:solidFill>
                  <a:schemeClr val="bg1">
                    <a:lumMod val="50000"/>
                  </a:schemeClr>
                </a:solidFill>
              </a:rPr>
              <a:t>/d41586-019-03228-6</a:t>
            </a:r>
          </a:p>
        </p:txBody>
      </p:sp>
    </p:spTree>
    <p:extLst>
      <p:ext uri="{BB962C8B-B14F-4D97-AF65-F5344CB8AC3E}">
        <p14:creationId xmlns:p14="http://schemas.microsoft.com/office/powerpoint/2010/main" val="3182369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9954EAF-F3D3-404F-B698-57DF6CA23810}"/>
              </a:ext>
            </a:extLst>
          </p:cNvPr>
          <p:cNvSpPr/>
          <p:nvPr/>
        </p:nvSpPr>
        <p:spPr>
          <a:xfrm rot="5400000">
            <a:off x="9256849" y="4031590"/>
            <a:ext cx="5529773" cy="158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 name="TextBox 1">
            <a:extLst>
              <a:ext uri="{FF2B5EF4-FFF2-40B4-BE49-F238E27FC236}">
                <a16:creationId xmlns:a16="http://schemas.microsoft.com/office/drawing/2014/main" id="{20896087-FEA6-997F-7BED-68A4409ECC10}"/>
              </a:ext>
            </a:extLst>
          </p:cNvPr>
          <p:cNvSpPr txBox="1"/>
          <p:nvPr/>
        </p:nvSpPr>
        <p:spPr>
          <a:xfrm>
            <a:off x="331174" y="508439"/>
            <a:ext cx="3961597" cy="1200329"/>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Falta de humanidad, </a:t>
            </a:r>
          </a:p>
          <a:p>
            <a:r>
              <a:rPr lang="es-ES_tradnl" sz="3600" dirty="0">
                <a:solidFill>
                  <a:srgbClr val="0070C0"/>
                </a:solidFill>
                <a:latin typeface="Gill Sans MT" panose="020B0502020104020203" pitchFamily="34" charset="77"/>
              </a:rPr>
              <a:t>falta de empatía </a:t>
            </a:r>
          </a:p>
        </p:txBody>
      </p:sp>
      <p:sp>
        <p:nvSpPr>
          <p:cNvPr id="8" name="TextBox 7">
            <a:extLst>
              <a:ext uri="{FF2B5EF4-FFF2-40B4-BE49-F238E27FC236}">
                <a16:creationId xmlns:a16="http://schemas.microsoft.com/office/drawing/2014/main" id="{08EB12C1-A702-884E-1F11-8FC988FBA8C5}"/>
              </a:ext>
            </a:extLst>
          </p:cNvPr>
          <p:cNvSpPr txBox="1"/>
          <p:nvPr/>
        </p:nvSpPr>
        <p:spPr>
          <a:xfrm>
            <a:off x="90768" y="6506729"/>
            <a:ext cx="6930872"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www.cio.com</a:t>
            </a:r>
            <a:r>
              <a:rPr lang="es-ES_tradnl" sz="1200" dirty="0">
                <a:solidFill>
                  <a:schemeClr val="bg1">
                    <a:lumMod val="50000"/>
                  </a:schemeClr>
                </a:solidFill>
              </a:rPr>
              <a:t>/</a:t>
            </a:r>
            <a:r>
              <a:rPr lang="es-ES_tradnl" sz="1200" dirty="0" err="1">
                <a:solidFill>
                  <a:schemeClr val="bg1">
                    <a:lumMod val="50000"/>
                  </a:schemeClr>
                </a:solidFill>
              </a:rPr>
              <a:t>article</a:t>
            </a:r>
            <a:r>
              <a:rPr lang="es-ES_tradnl" sz="1200" dirty="0">
                <a:solidFill>
                  <a:schemeClr val="bg1">
                    <a:lumMod val="50000"/>
                  </a:schemeClr>
                </a:solidFill>
              </a:rPr>
              <a:t>/228205/bots-and-ai-continue-their-march-toward-call-center-obliteration.html</a:t>
            </a:r>
          </a:p>
        </p:txBody>
      </p:sp>
      <p:pic>
        <p:nvPicPr>
          <p:cNvPr id="19458" name="Picture 2" descr="Bots and AI continue their march toward call center obliteration | CIO">
            <a:extLst>
              <a:ext uri="{FF2B5EF4-FFF2-40B4-BE49-F238E27FC236}">
                <a16:creationId xmlns:a16="http://schemas.microsoft.com/office/drawing/2014/main" id="{6ED00A06-019C-2C68-6088-451CCF8FBD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2771" y="508439"/>
            <a:ext cx="7649468" cy="59832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1310BE6-1414-5EE3-06D9-23505ABEABFF}"/>
              </a:ext>
            </a:extLst>
          </p:cNvPr>
          <p:cNvSpPr txBox="1"/>
          <p:nvPr/>
        </p:nvSpPr>
        <p:spPr>
          <a:xfrm>
            <a:off x="7921445" y="671006"/>
            <a:ext cx="3350597" cy="2585323"/>
          </a:xfrm>
          <a:prstGeom prst="rect">
            <a:avLst/>
          </a:prstGeom>
          <a:noFill/>
        </p:spPr>
        <p:txBody>
          <a:bodyPr wrap="none" rtlCol="0">
            <a:spAutoFit/>
          </a:bodyPr>
          <a:lstStyle/>
          <a:p>
            <a:pPr algn="ctr"/>
            <a:r>
              <a:rPr lang="es-ES_tradnl" dirty="0">
                <a:solidFill>
                  <a:schemeClr val="bg1"/>
                </a:solidFill>
                <a:latin typeface="Consolas" panose="020B0609020204030204" pitchFamily="49" charset="0"/>
                <a:cs typeface="Consolas" panose="020B0609020204030204" pitchFamily="49" charset="0"/>
              </a:rPr>
              <a:t>USTED,</a:t>
            </a:r>
          </a:p>
          <a:p>
            <a:pPr algn="ctr"/>
            <a:r>
              <a:rPr lang="es-ES_tradnl" dirty="0">
                <a:solidFill>
                  <a:schemeClr val="bg1"/>
                </a:solidFill>
                <a:latin typeface="Consolas" panose="020B0609020204030204" pitchFamily="49" charset="0"/>
                <a:cs typeface="Consolas" panose="020B0609020204030204" pitchFamily="49" charset="0"/>
              </a:rPr>
              <a:t> SE HA COMUNICADO CON</a:t>
            </a:r>
          </a:p>
          <a:p>
            <a:pPr algn="ctr"/>
            <a:r>
              <a:rPr lang="es-ES_tradnl" dirty="0">
                <a:solidFill>
                  <a:schemeClr val="bg1"/>
                </a:solidFill>
                <a:latin typeface="Consolas" panose="020B0609020204030204" pitchFamily="49" charset="0"/>
                <a:cs typeface="Consolas" panose="020B0609020204030204" pitchFamily="49" charset="0"/>
              </a:rPr>
              <a:t>EL CENTRO MEDICO HUICHINI</a:t>
            </a:r>
          </a:p>
          <a:p>
            <a:pPr algn="ctr"/>
            <a:r>
              <a:rPr lang="es-ES_tradnl" dirty="0">
                <a:solidFill>
                  <a:schemeClr val="bg1"/>
                </a:solidFill>
                <a:latin typeface="Consolas" panose="020B0609020204030204" pitchFamily="49" charset="0"/>
                <a:cs typeface="Consolas" panose="020B0609020204030204" pitchFamily="49" charset="0"/>
              </a:rPr>
              <a:t>POR FAVOR DIGA SU RUT…</a:t>
            </a:r>
          </a:p>
          <a:p>
            <a:pPr algn="ctr"/>
            <a:r>
              <a:rPr lang="es-ES_tradnl" dirty="0">
                <a:solidFill>
                  <a:schemeClr val="bg1"/>
                </a:solidFill>
                <a:latin typeface="Consolas" panose="020B0609020204030204" pitchFamily="49" charset="0"/>
                <a:cs typeface="Consolas" panose="020B0609020204030204" pitchFamily="49" charset="0"/>
              </a:rPr>
              <a:t>. . . </a:t>
            </a:r>
          </a:p>
          <a:p>
            <a:pPr algn="ctr"/>
            <a:r>
              <a:rPr lang="es-ES_tradnl" dirty="0">
                <a:solidFill>
                  <a:schemeClr val="bg1"/>
                </a:solidFill>
                <a:latin typeface="Consolas" panose="020B0609020204030204" pitchFamily="49" charset="0"/>
                <a:cs typeface="Consolas" panose="020B0609020204030204" pitchFamily="49" charset="0"/>
              </a:rPr>
              <a:t>EL RUT QUE USTED HA</a:t>
            </a:r>
          </a:p>
          <a:p>
            <a:pPr algn="ctr"/>
            <a:r>
              <a:rPr lang="es-ES_tradnl" dirty="0">
                <a:solidFill>
                  <a:schemeClr val="bg1"/>
                </a:solidFill>
                <a:latin typeface="Consolas" panose="020B0609020204030204" pitchFamily="49" charset="0"/>
                <a:cs typeface="Consolas" panose="020B0609020204030204" pitchFamily="49" charset="0"/>
              </a:rPr>
              <a:t>DICHO NO EXISTE</a:t>
            </a:r>
          </a:p>
          <a:p>
            <a:pPr algn="ctr"/>
            <a:r>
              <a:rPr lang="es-ES_tradnl" dirty="0">
                <a:solidFill>
                  <a:schemeClr val="bg1"/>
                </a:solidFill>
                <a:latin typeface="Consolas" panose="020B0609020204030204" pitchFamily="49" charset="0"/>
                <a:cs typeface="Consolas" panose="020B0609020204030204" pitchFamily="49" charset="0"/>
              </a:rPr>
              <a:t>POR FAVOR DIGA SU</a:t>
            </a:r>
          </a:p>
          <a:p>
            <a:pPr algn="ctr"/>
            <a:r>
              <a:rPr lang="es-ES_tradnl" dirty="0">
                <a:solidFill>
                  <a:schemeClr val="bg1"/>
                </a:solidFill>
                <a:latin typeface="Consolas" panose="020B0609020204030204" pitchFamily="49" charset="0"/>
                <a:cs typeface="Consolas" panose="020B0609020204030204" pitchFamily="49" charset="0"/>
              </a:rPr>
              <a:t>RUT</a:t>
            </a:r>
          </a:p>
        </p:txBody>
      </p:sp>
    </p:spTree>
    <p:extLst>
      <p:ext uri="{BB962C8B-B14F-4D97-AF65-F5344CB8AC3E}">
        <p14:creationId xmlns:p14="http://schemas.microsoft.com/office/powerpoint/2010/main" val="2367457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896087-FEA6-997F-7BED-68A4409ECC10}"/>
              </a:ext>
            </a:extLst>
          </p:cNvPr>
          <p:cNvSpPr txBox="1"/>
          <p:nvPr/>
        </p:nvSpPr>
        <p:spPr>
          <a:xfrm>
            <a:off x="331174" y="508439"/>
            <a:ext cx="3648756" cy="646331"/>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Falta de privacidad</a:t>
            </a:r>
          </a:p>
        </p:txBody>
      </p:sp>
      <p:sp>
        <p:nvSpPr>
          <p:cNvPr id="8" name="TextBox 7">
            <a:extLst>
              <a:ext uri="{FF2B5EF4-FFF2-40B4-BE49-F238E27FC236}">
                <a16:creationId xmlns:a16="http://schemas.microsoft.com/office/drawing/2014/main" id="{08EB12C1-A702-884E-1F11-8FC988FBA8C5}"/>
              </a:ext>
            </a:extLst>
          </p:cNvPr>
          <p:cNvSpPr txBox="1"/>
          <p:nvPr/>
        </p:nvSpPr>
        <p:spPr>
          <a:xfrm>
            <a:off x="90768" y="6506729"/>
            <a:ext cx="8643841"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www.claytoncountyregister.com</a:t>
            </a:r>
            <a:r>
              <a:rPr lang="es-ES_tradnl" sz="1200" dirty="0">
                <a:solidFill>
                  <a:schemeClr val="bg1">
                    <a:lumMod val="50000"/>
                  </a:schemeClr>
                </a:solidFill>
              </a:rPr>
              <a:t>/news2/ai-federated-learning-the-solution-to-data-privacy-concerns-in-machine-learning/1237/</a:t>
            </a:r>
          </a:p>
        </p:txBody>
      </p:sp>
      <p:pic>
        <p:nvPicPr>
          <p:cNvPr id="21506" name="Picture 2" descr="AI Federated Learning: The Solution to Data Privacy Concerns in Machine Learning">
            <a:extLst>
              <a:ext uri="{FF2B5EF4-FFF2-40B4-BE49-F238E27FC236}">
                <a16:creationId xmlns:a16="http://schemas.microsoft.com/office/drawing/2014/main" id="{D6595B77-C851-0623-BA79-6C734C60C6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0874" y="1221608"/>
            <a:ext cx="9150251" cy="5127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0375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AEAE8"/>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6463D03-3A79-6305-C1CC-A4125DE5D94B}"/>
              </a:ext>
            </a:extLst>
          </p:cNvPr>
          <p:cNvPicPr>
            <a:picLocks noChangeAspect="1"/>
          </p:cNvPicPr>
          <p:nvPr/>
        </p:nvPicPr>
        <p:blipFill rotWithShape="1">
          <a:blip r:embed="rId2"/>
          <a:srcRect r="65176" b="1398"/>
          <a:stretch/>
        </p:blipFill>
        <p:spPr>
          <a:xfrm>
            <a:off x="-104780" y="0"/>
            <a:ext cx="2533650" cy="6858000"/>
          </a:xfrm>
          <a:prstGeom prst="rect">
            <a:avLst/>
          </a:prstGeom>
        </p:spPr>
      </p:pic>
      <p:sp>
        <p:nvSpPr>
          <p:cNvPr id="6" name="TextBox 5">
            <a:extLst>
              <a:ext uri="{FF2B5EF4-FFF2-40B4-BE49-F238E27FC236}">
                <a16:creationId xmlns:a16="http://schemas.microsoft.com/office/drawing/2014/main" id="{9DC5D1A7-23C9-E6B5-D7D7-FA04EC0976CE}"/>
              </a:ext>
            </a:extLst>
          </p:cNvPr>
          <p:cNvSpPr txBox="1"/>
          <p:nvPr/>
        </p:nvSpPr>
        <p:spPr>
          <a:xfrm>
            <a:off x="3464719" y="2611223"/>
            <a:ext cx="8151018" cy="707886"/>
          </a:xfrm>
          <a:prstGeom prst="rect">
            <a:avLst/>
          </a:prstGeom>
          <a:noFill/>
        </p:spPr>
        <p:txBody>
          <a:bodyPr wrap="square">
            <a:spAutoFit/>
          </a:bodyPr>
          <a:lstStyle/>
          <a:p>
            <a:pPr algn="ctr"/>
            <a:r>
              <a:rPr lang="es-ES_tradnl" sz="4000" dirty="0">
                <a:solidFill>
                  <a:schemeClr val="accent1"/>
                </a:solidFill>
                <a:latin typeface="Gill Sans MT" panose="020B0502020104020203" pitchFamily="34" charset="77"/>
              </a:rPr>
              <a:t>La inteligencia artificial</a:t>
            </a:r>
            <a:endParaRPr lang="es-ES_tradnl" sz="4000" dirty="0">
              <a:solidFill>
                <a:srgbClr val="00B050"/>
              </a:solidFill>
              <a:latin typeface="Gill Sans MT" panose="020B0502020104020203" pitchFamily="34" charset="77"/>
            </a:endParaRPr>
          </a:p>
        </p:txBody>
      </p:sp>
      <p:sp>
        <p:nvSpPr>
          <p:cNvPr id="8" name="TextBox 7">
            <a:extLst>
              <a:ext uri="{FF2B5EF4-FFF2-40B4-BE49-F238E27FC236}">
                <a16:creationId xmlns:a16="http://schemas.microsoft.com/office/drawing/2014/main" id="{3EB307EE-A589-C137-8777-F63885A5DEA9}"/>
              </a:ext>
            </a:extLst>
          </p:cNvPr>
          <p:cNvSpPr txBox="1"/>
          <p:nvPr/>
        </p:nvSpPr>
        <p:spPr>
          <a:xfrm>
            <a:off x="2417936" y="0"/>
            <a:ext cx="3171061" cy="830997"/>
          </a:xfrm>
          <a:prstGeom prst="rect">
            <a:avLst/>
          </a:prstGeom>
          <a:noFill/>
        </p:spPr>
        <p:txBody>
          <a:bodyPr wrap="none" rtlCol="0">
            <a:spAutoFit/>
          </a:bodyPr>
          <a:lstStyle/>
          <a:p>
            <a:pPr algn="ctr"/>
            <a:r>
              <a:rPr lang="es-ES_tradnl" sz="4800" dirty="0">
                <a:solidFill>
                  <a:srgbClr val="00B050"/>
                </a:solidFill>
                <a:latin typeface="Gill Sans MT" panose="020B0502020104020203" pitchFamily="34" charset="77"/>
              </a:rPr>
              <a:t>Lo bueno…</a:t>
            </a:r>
          </a:p>
        </p:txBody>
      </p:sp>
      <p:sp>
        <p:nvSpPr>
          <p:cNvPr id="9" name="TextBox 8">
            <a:extLst>
              <a:ext uri="{FF2B5EF4-FFF2-40B4-BE49-F238E27FC236}">
                <a16:creationId xmlns:a16="http://schemas.microsoft.com/office/drawing/2014/main" id="{525F34A2-E53C-D966-73B0-B041E6558452}"/>
              </a:ext>
            </a:extLst>
          </p:cNvPr>
          <p:cNvSpPr txBox="1"/>
          <p:nvPr/>
        </p:nvSpPr>
        <p:spPr>
          <a:xfrm>
            <a:off x="3464719" y="3235739"/>
            <a:ext cx="8151018" cy="707886"/>
          </a:xfrm>
          <a:prstGeom prst="rect">
            <a:avLst/>
          </a:prstGeom>
          <a:noFill/>
        </p:spPr>
        <p:txBody>
          <a:bodyPr wrap="square">
            <a:spAutoFit/>
          </a:bodyPr>
          <a:lstStyle/>
          <a:p>
            <a:pPr algn="ctr"/>
            <a:r>
              <a:rPr lang="es-ES_tradnl" sz="4000" dirty="0">
                <a:solidFill>
                  <a:schemeClr val="accent2"/>
                </a:solidFill>
                <a:latin typeface="Gill Sans MT" panose="020B0502020104020203" pitchFamily="34" charset="77"/>
              </a:rPr>
              <a:t>…es una gran oportunidad</a:t>
            </a:r>
          </a:p>
        </p:txBody>
      </p:sp>
    </p:spTree>
    <p:extLst>
      <p:ext uri="{BB962C8B-B14F-4D97-AF65-F5344CB8AC3E}">
        <p14:creationId xmlns:p14="http://schemas.microsoft.com/office/powerpoint/2010/main" val="397084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1+#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896087-FEA6-997F-7BED-68A4409ECC10}"/>
              </a:ext>
            </a:extLst>
          </p:cNvPr>
          <p:cNvSpPr txBox="1"/>
          <p:nvPr/>
        </p:nvSpPr>
        <p:spPr>
          <a:xfrm>
            <a:off x="2065312" y="662672"/>
            <a:ext cx="8310288" cy="1015663"/>
          </a:xfrm>
          <a:prstGeom prst="rect">
            <a:avLst/>
          </a:prstGeom>
          <a:noFill/>
        </p:spPr>
        <p:txBody>
          <a:bodyPr wrap="none" rtlCol="0">
            <a:spAutoFit/>
          </a:bodyPr>
          <a:lstStyle/>
          <a:p>
            <a:r>
              <a:rPr lang="es-ES_tradnl" sz="6000" dirty="0">
                <a:solidFill>
                  <a:schemeClr val="tx1">
                    <a:lumMod val="50000"/>
                    <a:lumOff val="50000"/>
                  </a:schemeClr>
                </a:solidFill>
                <a:latin typeface="Gill Sans MT" panose="020B0502020104020203" pitchFamily="34" charset="77"/>
              </a:rPr>
              <a:t>Bueno… ¿y qué hacemos?</a:t>
            </a:r>
          </a:p>
        </p:txBody>
      </p:sp>
      <p:sp>
        <p:nvSpPr>
          <p:cNvPr id="3" name="TextBox 2">
            <a:extLst>
              <a:ext uri="{FF2B5EF4-FFF2-40B4-BE49-F238E27FC236}">
                <a16:creationId xmlns:a16="http://schemas.microsoft.com/office/drawing/2014/main" id="{BE5DD0BE-6D3C-4D85-5938-D7DF2B495599}"/>
              </a:ext>
            </a:extLst>
          </p:cNvPr>
          <p:cNvSpPr txBox="1"/>
          <p:nvPr/>
        </p:nvSpPr>
        <p:spPr>
          <a:xfrm>
            <a:off x="4540829" y="2721114"/>
            <a:ext cx="1919115" cy="1938992"/>
          </a:xfrm>
          <a:prstGeom prst="rect">
            <a:avLst/>
          </a:prstGeom>
          <a:noFill/>
        </p:spPr>
        <p:txBody>
          <a:bodyPr wrap="none" rtlCol="0">
            <a:spAutoFit/>
          </a:bodyPr>
          <a:lstStyle/>
          <a:p>
            <a:pPr marL="742950" indent="-742950">
              <a:buAutoNum type="arabicPeriod"/>
            </a:pPr>
            <a:r>
              <a:rPr lang="es-ES_tradnl" sz="4000" dirty="0">
                <a:solidFill>
                  <a:srgbClr val="FF0000"/>
                </a:solidFill>
                <a:latin typeface="Gill Sans MT" panose="020B0502020104020203" pitchFamily="34" charset="77"/>
              </a:rPr>
              <a:t>Ética</a:t>
            </a:r>
            <a:endParaRPr lang="es-ES_tradnl" sz="4000" dirty="0">
              <a:solidFill>
                <a:schemeClr val="bg1"/>
              </a:solidFill>
              <a:latin typeface="Gill Sans MT" panose="020B0502020104020203" pitchFamily="34" charset="77"/>
            </a:endParaRPr>
          </a:p>
          <a:p>
            <a:pPr marL="742950" indent="-742950">
              <a:buAutoNum type="arabicPeriod"/>
            </a:pPr>
            <a:r>
              <a:rPr lang="es-ES_tradnl" sz="4000" dirty="0">
                <a:solidFill>
                  <a:schemeClr val="bg1"/>
                </a:solidFill>
                <a:latin typeface="Gill Sans MT" panose="020B0502020104020203" pitchFamily="34" charset="77"/>
              </a:rPr>
              <a:t>Ética</a:t>
            </a:r>
          </a:p>
          <a:p>
            <a:pPr marL="742950" indent="-742950">
              <a:buAutoNum type="arabicPeriod"/>
            </a:pPr>
            <a:r>
              <a:rPr lang="es-ES_tradnl" sz="4000" dirty="0">
                <a:solidFill>
                  <a:schemeClr val="bg1"/>
                </a:solidFill>
                <a:latin typeface="Gill Sans MT" panose="020B0502020104020203" pitchFamily="34" charset="77"/>
              </a:rPr>
              <a:t>Ética</a:t>
            </a:r>
          </a:p>
        </p:txBody>
      </p:sp>
      <p:sp>
        <p:nvSpPr>
          <p:cNvPr id="4" name="TextBox 3">
            <a:extLst>
              <a:ext uri="{FF2B5EF4-FFF2-40B4-BE49-F238E27FC236}">
                <a16:creationId xmlns:a16="http://schemas.microsoft.com/office/drawing/2014/main" id="{4984648F-7179-6A2A-7E17-3DE183CA4E2C}"/>
              </a:ext>
            </a:extLst>
          </p:cNvPr>
          <p:cNvSpPr txBox="1"/>
          <p:nvPr/>
        </p:nvSpPr>
        <p:spPr>
          <a:xfrm>
            <a:off x="6236272" y="3586168"/>
            <a:ext cx="1919115" cy="1938992"/>
          </a:xfrm>
          <a:prstGeom prst="rect">
            <a:avLst/>
          </a:prstGeom>
          <a:noFill/>
        </p:spPr>
        <p:txBody>
          <a:bodyPr wrap="none" rtlCol="0">
            <a:spAutoFit/>
          </a:bodyPr>
          <a:lstStyle/>
          <a:p>
            <a:pPr marL="742950" indent="-742950">
              <a:buAutoNum type="arabicPeriod"/>
            </a:pPr>
            <a:r>
              <a:rPr lang="es-ES_tradnl" sz="4000" dirty="0">
                <a:solidFill>
                  <a:schemeClr val="bg1"/>
                </a:solidFill>
                <a:latin typeface="Gill Sans MT" panose="020B0502020104020203" pitchFamily="34" charset="77"/>
              </a:rPr>
              <a:t>Ética</a:t>
            </a:r>
          </a:p>
          <a:p>
            <a:pPr marL="742950" indent="-742950">
              <a:buAutoNum type="arabicPeriod"/>
            </a:pPr>
            <a:r>
              <a:rPr lang="es-ES_tradnl" sz="4000" dirty="0">
                <a:solidFill>
                  <a:srgbClr val="00FF00"/>
                </a:solidFill>
                <a:latin typeface="Gill Sans MT" panose="020B0502020104020203" pitchFamily="34" charset="77"/>
              </a:rPr>
              <a:t>Ética</a:t>
            </a:r>
            <a:endParaRPr lang="es-ES_tradnl" sz="4000" dirty="0">
              <a:solidFill>
                <a:schemeClr val="bg1"/>
              </a:solidFill>
              <a:latin typeface="Gill Sans MT" panose="020B0502020104020203" pitchFamily="34" charset="77"/>
            </a:endParaRPr>
          </a:p>
          <a:p>
            <a:pPr marL="742950" indent="-742950">
              <a:buAutoNum type="arabicPeriod"/>
            </a:pPr>
            <a:r>
              <a:rPr lang="es-ES_tradnl" sz="4000" dirty="0">
                <a:solidFill>
                  <a:schemeClr val="bg1"/>
                </a:solidFill>
                <a:latin typeface="Gill Sans MT" panose="020B0502020104020203" pitchFamily="34" charset="77"/>
              </a:rPr>
              <a:t>Ética</a:t>
            </a:r>
          </a:p>
        </p:txBody>
      </p:sp>
      <p:sp>
        <p:nvSpPr>
          <p:cNvPr id="5" name="TextBox 4">
            <a:extLst>
              <a:ext uri="{FF2B5EF4-FFF2-40B4-BE49-F238E27FC236}">
                <a16:creationId xmlns:a16="http://schemas.microsoft.com/office/drawing/2014/main" id="{307575D5-50BC-D5E0-1CF4-BFFBF7A35ACE}"/>
              </a:ext>
            </a:extLst>
          </p:cNvPr>
          <p:cNvSpPr txBox="1"/>
          <p:nvPr/>
        </p:nvSpPr>
        <p:spPr>
          <a:xfrm>
            <a:off x="3993152" y="4488001"/>
            <a:ext cx="1919115" cy="1938992"/>
          </a:xfrm>
          <a:prstGeom prst="rect">
            <a:avLst/>
          </a:prstGeom>
          <a:noFill/>
        </p:spPr>
        <p:txBody>
          <a:bodyPr wrap="none" rtlCol="0">
            <a:spAutoFit/>
          </a:bodyPr>
          <a:lstStyle/>
          <a:p>
            <a:pPr marL="742950" indent="-742950">
              <a:buAutoNum type="arabicPeriod"/>
            </a:pPr>
            <a:r>
              <a:rPr lang="es-ES_tradnl" sz="4000" dirty="0">
                <a:solidFill>
                  <a:schemeClr val="bg1"/>
                </a:solidFill>
                <a:latin typeface="Gill Sans MT" panose="020B0502020104020203" pitchFamily="34" charset="77"/>
              </a:rPr>
              <a:t>Ética</a:t>
            </a:r>
          </a:p>
          <a:p>
            <a:pPr marL="742950" indent="-742950">
              <a:buAutoNum type="arabicPeriod"/>
            </a:pPr>
            <a:r>
              <a:rPr lang="es-ES_tradnl" sz="4000" dirty="0">
                <a:solidFill>
                  <a:schemeClr val="bg1"/>
                </a:solidFill>
                <a:latin typeface="Gill Sans MT" panose="020B0502020104020203" pitchFamily="34" charset="77"/>
              </a:rPr>
              <a:t>Ética</a:t>
            </a:r>
          </a:p>
          <a:p>
            <a:pPr marL="742950" indent="-742950">
              <a:buAutoNum type="arabicPeriod"/>
            </a:pPr>
            <a:r>
              <a:rPr lang="es-ES_tradnl" sz="4000" dirty="0">
                <a:solidFill>
                  <a:srgbClr val="0000FF"/>
                </a:solidFill>
                <a:latin typeface="Gill Sans MT" panose="020B0502020104020203" pitchFamily="34" charset="77"/>
              </a:rPr>
              <a:t>Ética</a:t>
            </a:r>
          </a:p>
        </p:txBody>
      </p:sp>
      <p:sp>
        <p:nvSpPr>
          <p:cNvPr id="6" name="TextBox 5">
            <a:extLst>
              <a:ext uri="{FF2B5EF4-FFF2-40B4-BE49-F238E27FC236}">
                <a16:creationId xmlns:a16="http://schemas.microsoft.com/office/drawing/2014/main" id="{C2E85CA3-9938-89F6-1E8B-DB4F7AAEF216}"/>
              </a:ext>
            </a:extLst>
          </p:cNvPr>
          <p:cNvSpPr txBox="1"/>
          <p:nvPr/>
        </p:nvSpPr>
        <p:spPr>
          <a:xfrm>
            <a:off x="6312092" y="2721114"/>
            <a:ext cx="2539478" cy="1323439"/>
          </a:xfrm>
          <a:prstGeom prst="rect">
            <a:avLst/>
          </a:prstGeom>
          <a:noFill/>
        </p:spPr>
        <p:txBody>
          <a:bodyPr wrap="none" rtlCol="0">
            <a:spAutoFit/>
          </a:bodyPr>
          <a:lstStyle/>
          <a:p>
            <a:r>
              <a:rPr lang="es-ES_tradnl" sz="4000" dirty="0">
                <a:solidFill>
                  <a:srgbClr val="FF0000"/>
                </a:solidFill>
                <a:latin typeface="Gill Sans MT" panose="020B0502020104020203" pitchFamily="34" charset="77"/>
              </a:rPr>
              <a:t> (en el uso)</a:t>
            </a:r>
            <a:endParaRPr lang="es-ES_tradnl" sz="4000" dirty="0">
              <a:solidFill>
                <a:schemeClr val="bg1"/>
              </a:solidFill>
              <a:latin typeface="Gill Sans MT" panose="020B0502020104020203" pitchFamily="34" charset="77"/>
            </a:endParaRPr>
          </a:p>
          <a:p>
            <a:pPr marL="742950" indent="-742950">
              <a:buAutoNum type="arabicPeriod"/>
            </a:pPr>
            <a:r>
              <a:rPr lang="es-ES_tradnl" sz="4000" dirty="0">
                <a:solidFill>
                  <a:schemeClr val="bg1"/>
                </a:solidFill>
                <a:latin typeface="Gill Sans MT" panose="020B0502020104020203" pitchFamily="34" charset="77"/>
              </a:rPr>
              <a:t>Ética</a:t>
            </a:r>
          </a:p>
        </p:txBody>
      </p:sp>
      <p:sp>
        <p:nvSpPr>
          <p:cNvPr id="7" name="TextBox 6">
            <a:extLst>
              <a:ext uri="{FF2B5EF4-FFF2-40B4-BE49-F238E27FC236}">
                <a16:creationId xmlns:a16="http://schemas.microsoft.com/office/drawing/2014/main" id="{CEA96F67-30EF-282A-96B4-B6EF191A0A71}"/>
              </a:ext>
            </a:extLst>
          </p:cNvPr>
          <p:cNvSpPr txBox="1"/>
          <p:nvPr/>
        </p:nvSpPr>
        <p:spPr>
          <a:xfrm>
            <a:off x="8107763" y="3586168"/>
            <a:ext cx="3764044" cy="1938992"/>
          </a:xfrm>
          <a:prstGeom prst="rect">
            <a:avLst/>
          </a:prstGeom>
          <a:noFill/>
        </p:spPr>
        <p:txBody>
          <a:bodyPr wrap="none" rtlCol="0">
            <a:spAutoFit/>
          </a:bodyPr>
          <a:lstStyle/>
          <a:p>
            <a:pPr marL="742950" indent="-742950">
              <a:buAutoNum type="arabicPeriod"/>
            </a:pPr>
            <a:r>
              <a:rPr lang="es-ES_tradnl" sz="4000" dirty="0">
                <a:solidFill>
                  <a:schemeClr val="bg1"/>
                </a:solidFill>
                <a:latin typeface="Gill Sans MT" panose="020B0502020104020203" pitchFamily="34" charset="77"/>
              </a:rPr>
              <a:t>Ética</a:t>
            </a:r>
          </a:p>
          <a:p>
            <a:r>
              <a:rPr lang="es-ES_tradnl" sz="4000" dirty="0">
                <a:solidFill>
                  <a:srgbClr val="00FF00"/>
                </a:solidFill>
                <a:latin typeface="Gill Sans MT" panose="020B0502020104020203" pitchFamily="34" charset="77"/>
              </a:rPr>
              <a:t>(en el desarrollo)</a:t>
            </a:r>
            <a:endParaRPr lang="es-ES_tradnl" sz="4000" dirty="0">
              <a:solidFill>
                <a:schemeClr val="bg1"/>
              </a:solidFill>
              <a:latin typeface="Gill Sans MT" panose="020B0502020104020203" pitchFamily="34" charset="77"/>
            </a:endParaRPr>
          </a:p>
          <a:p>
            <a:pPr marL="742950" indent="-742950">
              <a:buAutoNum type="arabicPeriod"/>
            </a:pPr>
            <a:r>
              <a:rPr lang="es-ES_tradnl" sz="4000" dirty="0">
                <a:solidFill>
                  <a:schemeClr val="bg1"/>
                </a:solidFill>
                <a:latin typeface="Gill Sans MT" panose="020B0502020104020203" pitchFamily="34" charset="77"/>
              </a:rPr>
              <a:t>Ética</a:t>
            </a:r>
          </a:p>
        </p:txBody>
      </p:sp>
      <p:sp>
        <p:nvSpPr>
          <p:cNvPr id="8" name="TextBox 7">
            <a:extLst>
              <a:ext uri="{FF2B5EF4-FFF2-40B4-BE49-F238E27FC236}">
                <a16:creationId xmlns:a16="http://schemas.microsoft.com/office/drawing/2014/main" id="{B69FC1FF-35FD-AF60-A6FC-A3303A5F0C76}"/>
              </a:ext>
            </a:extLst>
          </p:cNvPr>
          <p:cNvSpPr txBox="1"/>
          <p:nvPr/>
        </p:nvSpPr>
        <p:spPr>
          <a:xfrm>
            <a:off x="5883691" y="5719107"/>
            <a:ext cx="3743332" cy="707886"/>
          </a:xfrm>
          <a:prstGeom prst="rect">
            <a:avLst/>
          </a:prstGeom>
          <a:noFill/>
        </p:spPr>
        <p:txBody>
          <a:bodyPr wrap="none" rtlCol="0">
            <a:spAutoFit/>
          </a:bodyPr>
          <a:lstStyle/>
          <a:p>
            <a:r>
              <a:rPr lang="es-ES_tradnl" sz="4000" dirty="0">
                <a:solidFill>
                  <a:srgbClr val="0000FF"/>
                </a:solidFill>
                <a:latin typeface="Gill Sans MT" panose="020B0502020104020203" pitchFamily="34" charset="77"/>
              </a:rPr>
              <a:t>(en la enseñanza)</a:t>
            </a:r>
          </a:p>
        </p:txBody>
      </p:sp>
    </p:spTree>
    <p:extLst>
      <p:ext uri="{BB962C8B-B14F-4D97-AF65-F5344CB8AC3E}">
        <p14:creationId xmlns:p14="http://schemas.microsoft.com/office/powerpoint/2010/main" val="667415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AEAE8"/>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6463D03-3A79-6305-C1CC-A4125DE5D94B}"/>
              </a:ext>
            </a:extLst>
          </p:cNvPr>
          <p:cNvPicPr>
            <a:picLocks noChangeAspect="1"/>
          </p:cNvPicPr>
          <p:nvPr/>
        </p:nvPicPr>
        <p:blipFill rotWithShape="1">
          <a:blip r:embed="rId2"/>
          <a:srcRect r="65176" b="1398"/>
          <a:stretch/>
        </p:blipFill>
        <p:spPr>
          <a:xfrm>
            <a:off x="38100" y="0"/>
            <a:ext cx="2533650" cy="6858000"/>
          </a:xfrm>
          <a:prstGeom prst="rect">
            <a:avLst/>
          </a:prstGeom>
        </p:spPr>
      </p:pic>
      <p:pic>
        <p:nvPicPr>
          <p:cNvPr id="3" name="Picture 2">
            <a:extLst>
              <a:ext uri="{FF2B5EF4-FFF2-40B4-BE49-F238E27FC236}">
                <a16:creationId xmlns:a16="http://schemas.microsoft.com/office/drawing/2014/main" id="{A9E09E16-2032-4430-9D00-5DF2A74BA4E8}"/>
              </a:ext>
            </a:extLst>
          </p:cNvPr>
          <p:cNvPicPr>
            <a:picLocks noChangeAspect="1"/>
          </p:cNvPicPr>
          <p:nvPr/>
        </p:nvPicPr>
        <p:blipFill rotWithShape="1">
          <a:blip r:embed="rId2"/>
          <a:srcRect l="34824" r="35524" b="1398"/>
          <a:stretch/>
        </p:blipFill>
        <p:spPr>
          <a:xfrm>
            <a:off x="2571750" y="0"/>
            <a:ext cx="2157412" cy="6858000"/>
          </a:xfrm>
          <a:prstGeom prst="rect">
            <a:avLst/>
          </a:prstGeom>
        </p:spPr>
      </p:pic>
      <p:pic>
        <p:nvPicPr>
          <p:cNvPr id="4" name="Picture 3">
            <a:extLst>
              <a:ext uri="{FF2B5EF4-FFF2-40B4-BE49-F238E27FC236}">
                <a16:creationId xmlns:a16="http://schemas.microsoft.com/office/drawing/2014/main" id="{25893EF6-9278-E39F-8F30-57C5B27970E8}"/>
              </a:ext>
            </a:extLst>
          </p:cNvPr>
          <p:cNvPicPr>
            <a:picLocks noChangeAspect="1"/>
          </p:cNvPicPr>
          <p:nvPr/>
        </p:nvPicPr>
        <p:blipFill rotWithShape="1">
          <a:blip r:embed="rId2"/>
          <a:srcRect l="64477" b="1398"/>
          <a:stretch/>
        </p:blipFill>
        <p:spPr>
          <a:xfrm>
            <a:off x="4729162" y="0"/>
            <a:ext cx="2584481" cy="6858000"/>
          </a:xfrm>
          <a:prstGeom prst="rect">
            <a:avLst/>
          </a:prstGeom>
        </p:spPr>
      </p:pic>
      <p:sp>
        <p:nvSpPr>
          <p:cNvPr id="5" name="TextBox 4">
            <a:extLst>
              <a:ext uri="{FF2B5EF4-FFF2-40B4-BE49-F238E27FC236}">
                <a16:creationId xmlns:a16="http://schemas.microsoft.com/office/drawing/2014/main" id="{88F5A742-9CFF-1FB8-84BC-0D1216FD2F8C}"/>
              </a:ext>
            </a:extLst>
          </p:cNvPr>
          <p:cNvSpPr txBox="1"/>
          <p:nvPr/>
        </p:nvSpPr>
        <p:spPr>
          <a:xfrm>
            <a:off x="7115175" y="53750"/>
            <a:ext cx="4929188" cy="4524315"/>
          </a:xfrm>
          <a:prstGeom prst="rect">
            <a:avLst/>
          </a:prstGeom>
          <a:noFill/>
        </p:spPr>
        <p:txBody>
          <a:bodyPr wrap="square" rtlCol="0">
            <a:spAutoFit/>
          </a:bodyPr>
          <a:lstStyle/>
          <a:p>
            <a:pPr algn="ctr"/>
            <a:r>
              <a:rPr lang="es-ES_tradnl" sz="4800" dirty="0">
                <a:solidFill>
                  <a:schemeClr val="accent2"/>
                </a:solidFill>
                <a:latin typeface="Gill Sans MT" panose="020B0502020104020203" pitchFamily="34" charset="77"/>
              </a:rPr>
              <a:t>CONCLUSIÓN</a:t>
            </a:r>
          </a:p>
          <a:p>
            <a:pPr algn="ctr"/>
            <a:endParaRPr lang="es-ES_tradnl" sz="4800" dirty="0">
              <a:solidFill>
                <a:schemeClr val="accent2"/>
              </a:solidFill>
              <a:latin typeface="Gill Sans MT" panose="020B0502020104020203" pitchFamily="34" charset="77"/>
            </a:endParaRPr>
          </a:p>
          <a:p>
            <a:pPr algn="ctr"/>
            <a:r>
              <a:rPr lang="es-ES_tradnl" sz="4800" dirty="0">
                <a:solidFill>
                  <a:schemeClr val="accent1"/>
                </a:solidFill>
                <a:latin typeface="Gill Sans MT" panose="020B0502020104020203" pitchFamily="34" charset="77"/>
              </a:rPr>
              <a:t>La Inteligencia Artificial en Medicina es algo difícil…</a:t>
            </a:r>
            <a:endParaRPr lang="es-ES_tradnl" dirty="0">
              <a:solidFill>
                <a:schemeClr val="accent1"/>
              </a:solidFill>
              <a:latin typeface="Gill Sans MT" panose="020B0502020104020203" pitchFamily="34" charset="77"/>
            </a:endParaRPr>
          </a:p>
        </p:txBody>
      </p:sp>
      <p:sp>
        <p:nvSpPr>
          <p:cNvPr id="2" name="TextBox 1">
            <a:extLst>
              <a:ext uri="{FF2B5EF4-FFF2-40B4-BE49-F238E27FC236}">
                <a16:creationId xmlns:a16="http://schemas.microsoft.com/office/drawing/2014/main" id="{D6C4397B-DA3C-3294-A101-CC4AE44FE1D2}"/>
              </a:ext>
            </a:extLst>
          </p:cNvPr>
          <p:cNvSpPr txBox="1"/>
          <p:nvPr/>
        </p:nvSpPr>
        <p:spPr>
          <a:xfrm>
            <a:off x="6886574" y="4542092"/>
            <a:ext cx="4929188" cy="2308324"/>
          </a:xfrm>
          <a:prstGeom prst="rect">
            <a:avLst/>
          </a:prstGeom>
          <a:noFill/>
        </p:spPr>
        <p:txBody>
          <a:bodyPr wrap="square" rtlCol="0">
            <a:spAutoFit/>
          </a:bodyPr>
          <a:lstStyle/>
          <a:p>
            <a:pPr algn="ctr"/>
            <a:r>
              <a:rPr lang="es-ES_tradnl" sz="4800" dirty="0">
                <a:solidFill>
                  <a:schemeClr val="tx1">
                    <a:lumMod val="65000"/>
                    <a:lumOff val="35000"/>
                  </a:schemeClr>
                </a:solidFill>
                <a:latin typeface="Gill Sans MT" panose="020B0502020104020203" pitchFamily="34" charset="77"/>
              </a:rPr>
              <a:t>…pero ¿quién dijo que lo difícil es imposible?</a:t>
            </a:r>
            <a:endParaRPr lang="es-ES_tradnl" dirty="0">
              <a:solidFill>
                <a:schemeClr val="tx1">
                  <a:lumMod val="65000"/>
                  <a:lumOff val="35000"/>
                </a:schemeClr>
              </a:solidFill>
              <a:latin typeface="Gill Sans MT" panose="020B0502020104020203" pitchFamily="34" charset="77"/>
            </a:endParaRPr>
          </a:p>
        </p:txBody>
      </p:sp>
      <p:pic>
        <p:nvPicPr>
          <p:cNvPr id="10" name="Picture 9">
            <a:extLst>
              <a:ext uri="{FF2B5EF4-FFF2-40B4-BE49-F238E27FC236}">
                <a16:creationId xmlns:a16="http://schemas.microsoft.com/office/drawing/2014/main" id="{BAF71E9A-9411-C5C2-0367-FC3AC8C815D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882" b="95221" l="5219" r="89899">
                        <a14:foregroundMark x1="5387" y1="52022" x2="5387" y2="52022"/>
                        <a14:foregroundMark x1="50168" y1="9375" x2="50168" y2="9375"/>
                        <a14:foregroundMark x1="45960" y1="95404" x2="45960" y2="95404"/>
                        <a14:foregroundMark x1="42593" y1="5882" x2="42593" y2="5882"/>
                      </a14:backgroundRemoval>
                    </a14:imgEffect>
                  </a14:imgLayer>
                </a14:imgProps>
              </a:ext>
            </a:extLst>
          </a:blip>
          <a:stretch>
            <a:fillRect/>
          </a:stretch>
        </p:blipFill>
        <p:spPr>
          <a:xfrm>
            <a:off x="4894088" y="797459"/>
            <a:ext cx="2046494" cy="1745715"/>
          </a:xfrm>
          <a:prstGeom prst="rect">
            <a:avLst/>
          </a:prstGeom>
        </p:spPr>
      </p:pic>
      <p:sp>
        <p:nvSpPr>
          <p:cNvPr id="13" name="TextBox 12">
            <a:extLst>
              <a:ext uri="{FF2B5EF4-FFF2-40B4-BE49-F238E27FC236}">
                <a16:creationId xmlns:a16="http://schemas.microsoft.com/office/drawing/2014/main" id="{22C991F0-C6BD-83F7-B9EE-7DD1463C6B5F}"/>
              </a:ext>
            </a:extLst>
          </p:cNvPr>
          <p:cNvSpPr txBox="1"/>
          <p:nvPr/>
        </p:nvSpPr>
        <p:spPr>
          <a:xfrm>
            <a:off x="535003" y="2714727"/>
            <a:ext cx="6096000" cy="646331"/>
          </a:xfrm>
          <a:prstGeom prst="rect">
            <a:avLst/>
          </a:prstGeom>
          <a:solidFill>
            <a:schemeClr val="tx1">
              <a:lumMod val="65000"/>
              <a:lumOff val="35000"/>
              <a:alpha val="66952"/>
            </a:schemeClr>
          </a:solidFill>
        </p:spPr>
        <p:txBody>
          <a:bodyPr wrap="square">
            <a:spAutoFit/>
          </a:bodyPr>
          <a:lstStyle/>
          <a:p>
            <a:pPr algn="ctr"/>
            <a:r>
              <a:rPr lang="es-ES_tradnl" sz="3600" dirty="0">
                <a:solidFill>
                  <a:schemeClr val="bg1"/>
                </a:solidFill>
                <a:latin typeface="Gill Sans MT" panose="020B0502020104020203" pitchFamily="34" charset="77"/>
              </a:rPr>
              <a:t>MUCHAS GRACIAS</a:t>
            </a:r>
            <a:endParaRPr lang="es-ES_tradnl" sz="3600" dirty="0">
              <a:solidFill>
                <a:schemeClr val="bg1"/>
              </a:solidFill>
            </a:endParaRPr>
          </a:p>
        </p:txBody>
      </p:sp>
    </p:spTree>
    <p:extLst>
      <p:ext uri="{BB962C8B-B14F-4D97-AF65-F5344CB8AC3E}">
        <p14:creationId xmlns:p14="http://schemas.microsoft.com/office/powerpoint/2010/main" val="377312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par>
                          <p:cTn id="9" fill="hold">
                            <p:stCondLst>
                              <p:cond delay="500"/>
                            </p:stCondLst>
                            <p:childTnLst>
                              <p:par>
                                <p:cTn id="10" presetID="12" presetClass="entr" presetSubtype="1" fill="hold" nodeType="afterEffect">
                                  <p:stCondLst>
                                    <p:cond delay="50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ppt_y</p:attrName>
                                        </p:attrNameLst>
                                      </p:cBhvr>
                                      <p:tavLst>
                                        <p:tav tm="0">
                                          <p:val>
                                            <p:strVal val="#ppt_y-#ppt_h*1.125000"/>
                                          </p:val>
                                        </p:tav>
                                        <p:tav tm="100000">
                                          <p:val>
                                            <p:strVal val="#ppt_y"/>
                                          </p:val>
                                        </p:tav>
                                      </p:tavLst>
                                    </p:anim>
                                    <p:animEffect transition="in" filter="wipe(down)">
                                      <p:cBhvr>
                                        <p:cTn id="13" dur="500"/>
                                        <p:tgtEl>
                                          <p:spTgt spid="3"/>
                                        </p:tgtEl>
                                      </p:cBhvr>
                                    </p:animEffect>
                                  </p:childTnLst>
                                </p:cTn>
                              </p:par>
                            </p:childTnLst>
                          </p:cTn>
                        </p:par>
                        <p:par>
                          <p:cTn id="14" fill="hold">
                            <p:stCondLst>
                              <p:cond delay="1500"/>
                            </p:stCondLst>
                            <p:childTnLst>
                              <p:par>
                                <p:cTn id="15" presetID="12" presetClass="entr" presetSubtype="4" fill="hold" nodeType="afterEffect">
                                  <p:stCondLst>
                                    <p:cond delay="50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ppt_h*1.125000"/>
                                          </p:val>
                                        </p:tav>
                                        <p:tav tm="100000">
                                          <p:val>
                                            <p:strVal val="#ppt_y"/>
                                          </p:val>
                                        </p:tav>
                                      </p:tavLst>
                                    </p:anim>
                                    <p:animEffect transition="in" filter="wipe(up)">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 calcmode="lin" valueType="num">
                                      <p:cBhvr additive="base">
                                        <p:cTn id="2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anim calcmode="lin" valueType="num">
                                      <p:cBhvr additive="base">
                                        <p:cTn id="2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500" fill="hold"/>
                                        <p:tgtEl>
                                          <p:spTgt spid="2"/>
                                        </p:tgtEl>
                                        <p:attrNameLst>
                                          <p:attrName>ppt_x</p:attrName>
                                        </p:attrNameLst>
                                      </p:cBhvr>
                                      <p:tavLst>
                                        <p:tav tm="0">
                                          <p:val>
                                            <p:strVal val="#ppt_x"/>
                                          </p:val>
                                        </p:tav>
                                        <p:tav tm="100000">
                                          <p:val>
                                            <p:strVal val="#ppt_x"/>
                                          </p:val>
                                        </p:tav>
                                      </p:tavLst>
                                    </p:anim>
                                    <p:anim calcmode="lin" valueType="num">
                                      <p:cBhvr additive="base">
                                        <p:cTn id="3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ppt_x"/>
                                          </p:val>
                                        </p:tav>
                                        <p:tav tm="100000">
                                          <p:val>
                                            <p:strVal val="#ppt_x"/>
                                          </p:val>
                                        </p:tav>
                                      </p:tavLst>
                                    </p:anim>
                                    <p:anim calcmode="lin" valueType="num">
                                      <p:cBhvr additive="base">
                                        <p:cTn id="42" dur="500" fill="hold"/>
                                        <p:tgtEl>
                                          <p:spTgt spid="13"/>
                                        </p:tgtEl>
                                        <p:attrNameLst>
                                          <p:attrName>ppt_y</p:attrName>
                                        </p:attrNameLst>
                                      </p:cBhvr>
                                      <p:tavLst>
                                        <p:tav tm="0">
                                          <p:val>
                                            <p:strVal val="1+#ppt_h/2"/>
                                          </p:val>
                                        </p:tav>
                                        <p:tav tm="100000">
                                          <p:val>
                                            <p:strVal val="#ppt_y"/>
                                          </p:val>
                                        </p:tav>
                                      </p:tavLst>
                                    </p:anim>
                                  </p:childTnLst>
                                </p:cTn>
                              </p:par>
                              <p:par>
                                <p:cTn id="43" presetID="2" presetClass="entr" presetSubtype="1"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78FD688-CC22-607C-5771-F7560D2FF088}"/>
              </a:ext>
            </a:extLst>
          </p:cNvPr>
          <p:cNvSpPr txBox="1"/>
          <p:nvPr/>
        </p:nvSpPr>
        <p:spPr>
          <a:xfrm>
            <a:off x="840417" y="122676"/>
            <a:ext cx="4945585" cy="646331"/>
          </a:xfrm>
          <a:prstGeom prst="rect">
            <a:avLst/>
          </a:prstGeom>
          <a:noFill/>
        </p:spPr>
        <p:txBody>
          <a:bodyPr wrap="none" rtlCol="0">
            <a:spAutoFit/>
          </a:bodyPr>
          <a:lstStyle/>
          <a:p>
            <a:r>
              <a:rPr lang="es-ES_tradnl" sz="3600" dirty="0">
                <a:solidFill>
                  <a:schemeClr val="accent1">
                    <a:lumMod val="75000"/>
                  </a:schemeClr>
                </a:solidFill>
                <a:latin typeface="Gill Sans MT" panose="020B0502020104020203" pitchFamily="34" charset="77"/>
              </a:rPr>
              <a:t>Mejoras en el diagnóstico</a:t>
            </a:r>
          </a:p>
        </p:txBody>
      </p:sp>
      <p:pic>
        <p:nvPicPr>
          <p:cNvPr id="2050" name="Picture 2" descr="Machine Learning's Potential to Improve Medical Diagnosis | U.S. GAO">
            <a:extLst>
              <a:ext uri="{FF2B5EF4-FFF2-40B4-BE49-F238E27FC236}">
                <a16:creationId xmlns:a16="http://schemas.microsoft.com/office/drawing/2014/main" id="{C606FFE5-F820-A207-91FE-93A15008C9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774"/>
          <a:stretch/>
        </p:blipFill>
        <p:spPr bwMode="auto">
          <a:xfrm>
            <a:off x="966457" y="925512"/>
            <a:ext cx="10259086" cy="531302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83C1B6B-2681-B527-9645-A378DDBD1131}"/>
              </a:ext>
            </a:extLst>
          </p:cNvPr>
          <p:cNvSpPr txBox="1"/>
          <p:nvPr/>
        </p:nvSpPr>
        <p:spPr>
          <a:xfrm>
            <a:off x="966457" y="6395040"/>
            <a:ext cx="5389360"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www.gao.gov</a:t>
            </a:r>
            <a:r>
              <a:rPr lang="es-ES_tradnl" sz="1200" dirty="0">
                <a:solidFill>
                  <a:schemeClr val="bg1">
                    <a:lumMod val="50000"/>
                  </a:schemeClr>
                </a:solidFill>
              </a:rPr>
              <a:t>/blog/machine-</a:t>
            </a:r>
            <a:r>
              <a:rPr lang="es-ES_tradnl" sz="1200" dirty="0" err="1">
                <a:solidFill>
                  <a:schemeClr val="bg1">
                    <a:lumMod val="50000"/>
                  </a:schemeClr>
                </a:solidFill>
              </a:rPr>
              <a:t>learnings</a:t>
            </a:r>
            <a:r>
              <a:rPr lang="es-ES_tradnl" sz="1200" dirty="0">
                <a:solidFill>
                  <a:schemeClr val="bg1">
                    <a:lumMod val="50000"/>
                  </a:schemeClr>
                </a:solidFill>
              </a:rPr>
              <a:t>-</a:t>
            </a:r>
            <a:r>
              <a:rPr lang="es-ES_tradnl" sz="1200" dirty="0" err="1">
                <a:solidFill>
                  <a:schemeClr val="bg1">
                    <a:lumMod val="50000"/>
                  </a:schemeClr>
                </a:solidFill>
              </a:rPr>
              <a:t>potential</a:t>
            </a:r>
            <a:r>
              <a:rPr lang="es-ES_tradnl" sz="1200" dirty="0">
                <a:solidFill>
                  <a:schemeClr val="bg1">
                    <a:lumMod val="50000"/>
                  </a:schemeClr>
                </a:solidFill>
              </a:rPr>
              <a:t>-</a:t>
            </a:r>
            <a:r>
              <a:rPr lang="es-ES_tradnl" sz="1200" dirty="0" err="1">
                <a:solidFill>
                  <a:schemeClr val="bg1">
                    <a:lumMod val="50000"/>
                  </a:schemeClr>
                </a:solidFill>
              </a:rPr>
              <a:t>improve</a:t>
            </a:r>
            <a:r>
              <a:rPr lang="es-ES_tradnl" sz="1200" dirty="0">
                <a:solidFill>
                  <a:schemeClr val="bg1">
                    <a:lumMod val="50000"/>
                  </a:schemeClr>
                </a:solidFill>
              </a:rPr>
              <a:t>-medical-diagnosis</a:t>
            </a:r>
          </a:p>
        </p:txBody>
      </p:sp>
    </p:spTree>
    <p:extLst>
      <p:ext uri="{BB962C8B-B14F-4D97-AF65-F5344CB8AC3E}">
        <p14:creationId xmlns:p14="http://schemas.microsoft.com/office/powerpoint/2010/main" val="37283482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78FD688-CC22-607C-5771-F7560D2FF088}"/>
              </a:ext>
            </a:extLst>
          </p:cNvPr>
          <p:cNvSpPr txBox="1"/>
          <p:nvPr/>
        </p:nvSpPr>
        <p:spPr>
          <a:xfrm>
            <a:off x="840417" y="122676"/>
            <a:ext cx="7340792" cy="646331"/>
          </a:xfrm>
          <a:prstGeom prst="rect">
            <a:avLst/>
          </a:prstGeom>
          <a:noFill/>
        </p:spPr>
        <p:txBody>
          <a:bodyPr wrap="none" rtlCol="0">
            <a:spAutoFit/>
          </a:bodyPr>
          <a:lstStyle/>
          <a:p>
            <a:r>
              <a:rPr lang="es-ES_tradnl" sz="3600" dirty="0">
                <a:solidFill>
                  <a:schemeClr val="accent1">
                    <a:lumMod val="75000"/>
                  </a:schemeClr>
                </a:solidFill>
                <a:latin typeface="Gill Sans MT" panose="020B0502020104020203" pitchFamily="34" charset="77"/>
              </a:rPr>
              <a:t>Detección temprana de enfermedades</a:t>
            </a:r>
          </a:p>
        </p:txBody>
      </p:sp>
      <p:sp>
        <p:nvSpPr>
          <p:cNvPr id="3" name="TextBox 2">
            <a:extLst>
              <a:ext uri="{FF2B5EF4-FFF2-40B4-BE49-F238E27FC236}">
                <a16:creationId xmlns:a16="http://schemas.microsoft.com/office/drawing/2014/main" id="{283C1B6B-2681-B527-9645-A378DDBD1131}"/>
              </a:ext>
            </a:extLst>
          </p:cNvPr>
          <p:cNvSpPr txBox="1"/>
          <p:nvPr/>
        </p:nvSpPr>
        <p:spPr>
          <a:xfrm>
            <a:off x="966457" y="6395040"/>
            <a:ext cx="5619552"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www.indushealthplus.com</a:t>
            </a:r>
            <a:r>
              <a:rPr lang="es-ES_tradnl" sz="1200" dirty="0">
                <a:solidFill>
                  <a:schemeClr val="bg1">
                    <a:lumMod val="50000"/>
                  </a:schemeClr>
                </a:solidFill>
              </a:rPr>
              <a:t>/</a:t>
            </a:r>
            <a:r>
              <a:rPr lang="es-ES_tradnl" sz="1200" dirty="0" err="1">
                <a:solidFill>
                  <a:schemeClr val="bg1">
                    <a:lumMod val="50000"/>
                  </a:schemeClr>
                </a:solidFill>
              </a:rPr>
              <a:t>cancer-early-detection-equals-better-diagnosis.html</a:t>
            </a:r>
            <a:endParaRPr lang="es-ES_tradnl" sz="1200" dirty="0">
              <a:solidFill>
                <a:schemeClr val="bg1">
                  <a:lumMod val="50000"/>
                </a:schemeClr>
              </a:solidFill>
            </a:endParaRPr>
          </a:p>
        </p:txBody>
      </p:sp>
      <p:pic>
        <p:nvPicPr>
          <p:cNvPr id="4098" name="Picture 2" descr="Cancer - Early Detection Equals Better Diagnosis">
            <a:extLst>
              <a:ext uri="{FF2B5EF4-FFF2-40B4-BE49-F238E27FC236}">
                <a16:creationId xmlns:a16="http://schemas.microsoft.com/office/drawing/2014/main" id="{1FF04015-4D7D-B37E-E92C-9D1DCB14A9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432" y="1063997"/>
            <a:ext cx="9975217" cy="5004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85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78FD688-CC22-607C-5771-F7560D2FF088}"/>
              </a:ext>
            </a:extLst>
          </p:cNvPr>
          <p:cNvSpPr txBox="1"/>
          <p:nvPr/>
        </p:nvSpPr>
        <p:spPr>
          <a:xfrm>
            <a:off x="840417" y="122676"/>
            <a:ext cx="8473089" cy="646331"/>
          </a:xfrm>
          <a:prstGeom prst="rect">
            <a:avLst/>
          </a:prstGeom>
          <a:noFill/>
        </p:spPr>
        <p:txBody>
          <a:bodyPr wrap="none" rtlCol="0">
            <a:spAutoFit/>
          </a:bodyPr>
          <a:lstStyle/>
          <a:p>
            <a:r>
              <a:rPr lang="es-ES_tradnl" sz="3600" dirty="0">
                <a:solidFill>
                  <a:schemeClr val="accent1">
                    <a:lumMod val="75000"/>
                  </a:schemeClr>
                </a:solidFill>
                <a:latin typeface="Gill Sans MT" panose="020B0502020104020203" pitchFamily="34" charset="77"/>
              </a:rPr>
              <a:t>Mayor eficiencia en procedimientos médicos</a:t>
            </a:r>
          </a:p>
        </p:txBody>
      </p:sp>
      <p:sp>
        <p:nvSpPr>
          <p:cNvPr id="3" name="TextBox 2">
            <a:extLst>
              <a:ext uri="{FF2B5EF4-FFF2-40B4-BE49-F238E27FC236}">
                <a16:creationId xmlns:a16="http://schemas.microsoft.com/office/drawing/2014/main" id="{283C1B6B-2681-B527-9645-A378DDBD1131}"/>
              </a:ext>
            </a:extLst>
          </p:cNvPr>
          <p:cNvSpPr txBox="1"/>
          <p:nvPr/>
        </p:nvSpPr>
        <p:spPr>
          <a:xfrm>
            <a:off x="966457" y="6395040"/>
            <a:ext cx="10124246"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www.microsoft.com</a:t>
            </a:r>
            <a:r>
              <a:rPr lang="es-ES_tradnl" sz="1200" dirty="0">
                <a:solidFill>
                  <a:schemeClr val="bg1">
                    <a:lumMod val="50000"/>
                  </a:schemeClr>
                </a:solidFill>
              </a:rPr>
              <a:t>/en-</a:t>
            </a:r>
            <a:r>
              <a:rPr lang="es-ES_tradnl" sz="1200" dirty="0" err="1">
                <a:solidFill>
                  <a:schemeClr val="bg1">
                    <a:lumMod val="50000"/>
                  </a:schemeClr>
                </a:solidFill>
              </a:rPr>
              <a:t>us</a:t>
            </a:r>
            <a:r>
              <a:rPr lang="es-ES_tradnl" sz="1200" dirty="0">
                <a:solidFill>
                  <a:schemeClr val="bg1">
                    <a:lumMod val="50000"/>
                  </a:schemeClr>
                </a:solidFill>
              </a:rPr>
              <a:t>/</a:t>
            </a:r>
            <a:r>
              <a:rPr lang="es-ES_tradnl" sz="1200" dirty="0" err="1">
                <a:solidFill>
                  <a:schemeClr val="bg1">
                    <a:lumMod val="50000"/>
                  </a:schemeClr>
                </a:solidFill>
              </a:rPr>
              <a:t>industry</a:t>
            </a:r>
            <a:r>
              <a:rPr lang="es-ES_tradnl" sz="1200" dirty="0">
                <a:solidFill>
                  <a:schemeClr val="bg1">
                    <a:lumMod val="50000"/>
                  </a:schemeClr>
                </a:solidFill>
              </a:rPr>
              <a:t>/blog/</a:t>
            </a:r>
            <a:r>
              <a:rPr lang="es-ES_tradnl" sz="1200" dirty="0" err="1">
                <a:solidFill>
                  <a:schemeClr val="bg1">
                    <a:lumMod val="50000"/>
                  </a:schemeClr>
                </a:solidFill>
              </a:rPr>
              <a:t>healthcare</a:t>
            </a:r>
            <a:r>
              <a:rPr lang="es-ES_tradnl" sz="1200" dirty="0">
                <a:solidFill>
                  <a:schemeClr val="bg1">
                    <a:lumMod val="50000"/>
                  </a:schemeClr>
                </a:solidFill>
              </a:rPr>
              <a:t>/2017/03/28/diagnosing-healthcare-spending-the-top-6-ways-to-increase-efficiency-in-healthcare/</a:t>
            </a:r>
          </a:p>
        </p:txBody>
      </p:sp>
      <p:pic>
        <p:nvPicPr>
          <p:cNvPr id="6146" name="Picture 2">
            <a:extLst>
              <a:ext uri="{FF2B5EF4-FFF2-40B4-BE49-F238E27FC236}">
                <a16:creationId xmlns:a16="http://schemas.microsoft.com/office/drawing/2014/main" id="{453ACC19-42A6-0B40-A444-5AA3437FBE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0"/>
            <a:ext cx="12192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516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78FD688-CC22-607C-5771-F7560D2FF088}"/>
              </a:ext>
            </a:extLst>
          </p:cNvPr>
          <p:cNvSpPr txBox="1"/>
          <p:nvPr/>
        </p:nvSpPr>
        <p:spPr>
          <a:xfrm>
            <a:off x="840417" y="122676"/>
            <a:ext cx="8870505" cy="646331"/>
          </a:xfrm>
          <a:prstGeom prst="rect">
            <a:avLst/>
          </a:prstGeom>
          <a:noFill/>
        </p:spPr>
        <p:txBody>
          <a:bodyPr wrap="none" rtlCol="0">
            <a:spAutoFit/>
          </a:bodyPr>
          <a:lstStyle/>
          <a:p>
            <a:r>
              <a:rPr lang="es-ES_tradnl" sz="3600" dirty="0">
                <a:solidFill>
                  <a:schemeClr val="accent1">
                    <a:lumMod val="75000"/>
                  </a:schemeClr>
                </a:solidFill>
                <a:latin typeface="Gill Sans MT" panose="020B0502020104020203" pitchFamily="34" charset="77"/>
              </a:rPr>
              <a:t>Apoyo en el diagnóstico basados en imágenes</a:t>
            </a:r>
          </a:p>
        </p:txBody>
      </p:sp>
      <p:sp>
        <p:nvSpPr>
          <p:cNvPr id="3" name="TextBox 2">
            <a:extLst>
              <a:ext uri="{FF2B5EF4-FFF2-40B4-BE49-F238E27FC236}">
                <a16:creationId xmlns:a16="http://schemas.microsoft.com/office/drawing/2014/main" id="{283C1B6B-2681-B527-9645-A378DDBD1131}"/>
              </a:ext>
            </a:extLst>
          </p:cNvPr>
          <p:cNvSpPr txBox="1"/>
          <p:nvPr/>
        </p:nvSpPr>
        <p:spPr>
          <a:xfrm>
            <a:off x="966457" y="6395040"/>
            <a:ext cx="6016327"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www.healthcareoutlook.net</a:t>
            </a:r>
            <a:r>
              <a:rPr lang="es-ES_tradnl" sz="1200" dirty="0">
                <a:solidFill>
                  <a:schemeClr val="bg1">
                    <a:lumMod val="50000"/>
                  </a:schemeClr>
                </a:solidFill>
              </a:rPr>
              <a:t>/top-10-ai-based-medical-diagnostic-tools-to-try-in-2022/</a:t>
            </a:r>
          </a:p>
        </p:txBody>
      </p:sp>
      <p:pic>
        <p:nvPicPr>
          <p:cNvPr id="8194" name="Picture 2" descr="AI-based Medical Diagnostic Tools">
            <a:extLst>
              <a:ext uri="{FF2B5EF4-FFF2-40B4-BE49-F238E27FC236}">
                <a16:creationId xmlns:a16="http://schemas.microsoft.com/office/drawing/2014/main" id="{7671CFAA-951E-097B-5A09-615FFD99C6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00" y="889000"/>
            <a:ext cx="10160000" cy="5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726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78FD688-CC22-607C-5771-F7560D2FF088}"/>
              </a:ext>
            </a:extLst>
          </p:cNvPr>
          <p:cNvSpPr txBox="1"/>
          <p:nvPr/>
        </p:nvSpPr>
        <p:spPr>
          <a:xfrm>
            <a:off x="840417" y="122676"/>
            <a:ext cx="4369851" cy="646331"/>
          </a:xfrm>
          <a:prstGeom prst="rect">
            <a:avLst/>
          </a:prstGeom>
          <a:noFill/>
        </p:spPr>
        <p:txBody>
          <a:bodyPr wrap="none" rtlCol="0">
            <a:spAutoFit/>
          </a:bodyPr>
          <a:lstStyle/>
          <a:p>
            <a:r>
              <a:rPr lang="es-ES_tradnl" sz="3600" dirty="0">
                <a:solidFill>
                  <a:schemeClr val="accent1">
                    <a:lumMod val="75000"/>
                  </a:schemeClr>
                </a:solidFill>
                <a:latin typeface="Gill Sans MT" panose="020B0502020104020203" pitchFamily="34" charset="77"/>
              </a:rPr>
              <a:t>Nuevas aplicaciones…</a:t>
            </a:r>
          </a:p>
        </p:txBody>
      </p:sp>
      <p:sp>
        <p:nvSpPr>
          <p:cNvPr id="3" name="TextBox 2">
            <a:extLst>
              <a:ext uri="{FF2B5EF4-FFF2-40B4-BE49-F238E27FC236}">
                <a16:creationId xmlns:a16="http://schemas.microsoft.com/office/drawing/2014/main" id="{283C1B6B-2681-B527-9645-A378DDBD1131}"/>
              </a:ext>
            </a:extLst>
          </p:cNvPr>
          <p:cNvSpPr txBox="1"/>
          <p:nvPr/>
        </p:nvSpPr>
        <p:spPr>
          <a:xfrm>
            <a:off x="966457" y="6395040"/>
            <a:ext cx="6016327"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www.healthcareoutlook.net</a:t>
            </a:r>
            <a:r>
              <a:rPr lang="es-ES_tradnl" sz="1200" dirty="0">
                <a:solidFill>
                  <a:schemeClr val="bg1">
                    <a:lumMod val="50000"/>
                  </a:schemeClr>
                </a:solidFill>
              </a:rPr>
              <a:t>/top-10-ai-based-medical-diagnostic-tools-to-try-in-2022/</a:t>
            </a:r>
          </a:p>
        </p:txBody>
      </p:sp>
      <p:sp>
        <p:nvSpPr>
          <p:cNvPr id="2" name="TextBox 1">
            <a:extLst>
              <a:ext uri="{FF2B5EF4-FFF2-40B4-BE49-F238E27FC236}">
                <a16:creationId xmlns:a16="http://schemas.microsoft.com/office/drawing/2014/main" id="{E0B86664-CD3F-E1C9-31FA-389845143A83}"/>
              </a:ext>
            </a:extLst>
          </p:cNvPr>
          <p:cNvSpPr txBox="1"/>
          <p:nvPr/>
        </p:nvSpPr>
        <p:spPr>
          <a:xfrm>
            <a:off x="840417" y="900112"/>
            <a:ext cx="10615612" cy="17820263"/>
          </a:xfrm>
          <a:prstGeom prst="rect">
            <a:avLst/>
          </a:prstGeom>
          <a:noFill/>
        </p:spPr>
        <p:txBody>
          <a:bodyPr wrap="square" rtlCol="0">
            <a:spAutoFit/>
          </a:bodyPr>
          <a:lstStyle/>
          <a:p>
            <a:pPr algn="l"/>
            <a:r>
              <a:rPr lang="en-US" b="1" i="0" dirty="0">
                <a:effectLst/>
                <a:latin typeface="Poppins" pitchFamily="2" charset="77"/>
              </a:rPr>
              <a:t>Equipment-integrated AI software</a:t>
            </a:r>
          </a:p>
          <a:p>
            <a:pPr algn="l"/>
            <a:r>
              <a:rPr lang="en-US" b="0" i="0" dirty="0">
                <a:effectLst/>
                <a:latin typeface="Poppins" pitchFamily="2" charset="77"/>
              </a:rPr>
              <a:t>The thought of integrating image recognition AI software straightforwardly into imaging tools (e.g. MRI or CT scanners) is advancing momentum as it would help the automation of medical image analysis. In addition, it prevents problems with connectivity as no cloud entrance is requisite.</a:t>
            </a:r>
          </a:p>
          <a:p>
            <a:pPr algn="l"/>
            <a:r>
              <a:rPr lang="en-US" b="0" i="0" dirty="0">
                <a:effectLst/>
                <a:latin typeface="Poppins" pitchFamily="2" charset="77"/>
              </a:rPr>
              <a:t> </a:t>
            </a:r>
          </a:p>
          <a:p>
            <a:pPr algn="l"/>
            <a:r>
              <a:rPr lang="en-US" b="1" i="0" dirty="0">
                <a:effectLst/>
                <a:latin typeface="Poppins" pitchFamily="2" charset="77"/>
              </a:rPr>
              <a:t>Access to patient data and recommended treatment procedure</a:t>
            </a:r>
          </a:p>
          <a:p>
            <a:pPr algn="l"/>
            <a:r>
              <a:rPr lang="en-US" b="0" i="0" dirty="0">
                <a:effectLst/>
                <a:latin typeface="Poppins" pitchFamily="2" charset="77"/>
              </a:rPr>
              <a:t>Nowadays, AI algorithms only have the right of entry to AI medical diagnostics. As such, the situation and medical history of patients are unidentified to the AI software during the analytical procedure. Because of this restriction, the software is constrained to locating abnormalities, providing quantitative data, and, in a few cases, assessing the danger of disease.</a:t>
            </a:r>
          </a:p>
          <a:p>
            <a:pPr algn="l"/>
            <a:r>
              <a:rPr lang="en-US" b="0" i="0" dirty="0">
                <a:effectLst/>
                <a:latin typeface="Poppins" pitchFamily="2" charset="77"/>
              </a:rPr>
              <a:t> </a:t>
            </a:r>
          </a:p>
          <a:p>
            <a:pPr algn="l"/>
            <a:r>
              <a:rPr lang="en-US" b="1" i="0" dirty="0">
                <a:effectLst/>
                <a:latin typeface="Poppins" pitchFamily="2" charset="77"/>
              </a:rPr>
              <a:t>Imaging tools neutrality</a:t>
            </a:r>
          </a:p>
          <a:p>
            <a:pPr algn="l"/>
            <a:r>
              <a:rPr lang="en-US" b="0" i="0" dirty="0">
                <a:effectLst/>
                <a:latin typeface="Poppins" pitchFamily="2" charset="77"/>
              </a:rPr>
              <a:t>The installation of AI software for the medical diagnostic tool can sometimes symbolize an important change to hospitals’ and radiologists’ workflow. Although many medical centers welcome the thought of getting decision support through Artificial Intelligence, the reality of going through the installation procedure can be daunting adequate to discourage some hospitals.</a:t>
            </a:r>
          </a:p>
          <a:p>
            <a:pPr algn="l"/>
            <a:r>
              <a:rPr lang="en-US" b="0" i="0" dirty="0">
                <a:effectLst/>
                <a:latin typeface="Poppins" pitchFamily="2" charset="77"/>
              </a:rPr>
              <a:t> </a:t>
            </a:r>
          </a:p>
          <a:p>
            <a:pPr algn="l"/>
            <a:r>
              <a:rPr lang="en-US" b="1" i="0" dirty="0">
                <a:effectLst/>
                <a:latin typeface="Poppins" pitchFamily="2" charset="77"/>
              </a:rPr>
              <a:t>Reduced neural network density</a:t>
            </a:r>
          </a:p>
          <a:p>
            <a:pPr algn="l"/>
            <a:r>
              <a:rPr lang="en-US" b="0" i="0" dirty="0">
                <a:effectLst/>
                <a:latin typeface="Poppins" pitchFamily="2" charset="77"/>
              </a:rPr>
              <a:t>The architecture of AI algorithms used in medical image analysis today tends to be complicated, which extends the growth procedure and increases the computing power required to use the software. Companies developing the software must make sure that their computing power is enough to hold customers’ actions on their servers.</a:t>
            </a:r>
          </a:p>
          <a:p>
            <a:pPr algn="l"/>
            <a:r>
              <a:rPr lang="en-US" b="0" i="0" dirty="0">
                <a:effectLst/>
                <a:latin typeface="Poppins" pitchFamily="2" charset="77"/>
              </a:rPr>
              <a:t> </a:t>
            </a:r>
          </a:p>
          <a:p>
            <a:pPr algn="l"/>
            <a:r>
              <a:rPr lang="en-US" b="1" i="0" dirty="0">
                <a:effectLst/>
                <a:latin typeface="Poppins" pitchFamily="2" charset="77"/>
              </a:rPr>
              <a:t>All-encompassing training data</a:t>
            </a:r>
          </a:p>
          <a:p>
            <a:pPr algn="l"/>
            <a:r>
              <a:rPr lang="en-US" b="0" i="0" dirty="0">
                <a:effectLst/>
                <a:latin typeface="Poppins" pitchFamily="2" charset="77"/>
              </a:rPr>
              <a:t>A chief technical and business benefit lies in the exhibition of achievement in dealing with a broad range of patient demographics as it widens the software’s applicability. Artificial Intelligence software must work uniformly well for males and females, and different ethnicities, for instance.</a:t>
            </a:r>
          </a:p>
          <a:p>
            <a:pPr algn="l"/>
            <a:r>
              <a:rPr lang="en-US" b="0" i="0" dirty="0">
                <a:effectLst/>
                <a:latin typeface="Poppins" pitchFamily="2" charset="77"/>
              </a:rPr>
              <a:t> </a:t>
            </a:r>
          </a:p>
          <a:p>
            <a:pPr algn="l"/>
            <a:r>
              <a:rPr lang="en-US" b="1" i="0" dirty="0">
                <a:effectLst/>
                <a:latin typeface="Poppins" pitchFamily="2" charset="77"/>
              </a:rPr>
              <a:t>Multiple disease applications</a:t>
            </a:r>
          </a:p>
          <a:p>
            <a:pPr algn="l"/>
            <a:r>
              <a:rPr lang="en-US" b="0" i="0" dirty="0">
                <a:effectLst/>
                <a:latin typeface="Poppins" pitchFamily="2" charset="77"/>
              </a:rPr>
              <a:t>Another significant improvement will be to apply AI algorithms to numerous diseases. At present, many AI-medical diagnostics tools can only spot a limited range of pathologies. Their value in radiology practices is hence restricted as the algorithms may overlook or misinterpret signs of disease.</a:t>
            </a:r>
          </a:p>
          <a:p>
            <a:pPr algn="l"/>
            <a:r>
              <a:rPr lang="en-US" b="0" i="0" dirty="0">
                <a:effectLst/>
                <a:latin typeface="Poppins" pitchFamily="2" charset="77"/>
              </a:rPr>
              <a:t> </a:t>
            </a:r>
          </a:p>
          <a:p>
            <a:pPr algn="l"/>
            <a:r>
              <a:rPr lang="en-US" b="1" i="0" dirty="0">
                <a:effectLst/>
                <a:latin typeface="Poppins" pitchFamily="2" charset="77"/>
              </a:rPr>
              <a:t>Combining data sources through sensor fusion</a:t>
            </a:r>
          </a:p>
          <a:p>
            <a:pPr algn="l"/>
            <a:r>
              <a:rPr lang="en-US" b="0" i="0" dirty="0">
                <a:effectLst/>
                <a:latin typeface="Poppins" pitchFamily="2" charset="77"/>
              </a:rPr>
              <a:t>Radiologists have a series of imaging methods at their disposal and may require utilizing more than one to spot signs of disease. For instance, X-ray and CT scanning are both used to spot respiratory diseases. X-rays are cheaper and faster, but CT scanning provides more information about lesion pathology.</a:t>
            </a:r>
          </a:p>
          <a:p>
            <a:pPr algn="l"/>
            <a:r>
              <a:rPr lang="en-US" b="0" i="0" dirty="0">
                <a:effectLst/>
                <a:latin typeface="Poppins" pitchFamily="2" charset="77"/>
              </a:rPr>
              <a:t> </a:t>
            </a:r>
          </a:p>
          <a:p>
            <a:pPr algn="l"/>
            <a:r>
              <a:rPr lang="en-US" b="1" i="0" dirty="0">
                <a:effectLst/>
                <a:latin typeface="Poppins" pitchFamily="2" charset="77"/>
              </a:rPr>
              <a:t>Remote Patient Monitoring System</a:t>
            </a:r>
          </a:p>
          <a:p>
            <a:pPr algn="l"/>
            <a:r>
              <a:rPr lang="en-US" b="0" i="0" dirty="0">
                <a:effectLst/>
                <a:latin typeface="Poppins" pitchFamily="2" charset="77"/>
              </a:rPr>
              <a:t>Data collected is not of much use until it is analyzed precisely. The time-lapse between data collected from patients and analysis can take time. Though, delays or errors in data study can have harsh health impacts. Remote patient monitoring solutions resolve problems by using patient monitoring systems.</a:t>
            </a:r>
          </a:p>
          <a:p>
            <a:pPr algn="l"/>
            <a:r>
              <a:rPr lang="en-US" b="0" i="0" dirty="0">
                <a:effectLst/>
                <a:latin typeface="Poppins" pitchFamily="2" charset="77"/>
              </a:rPr>
              <a:t> </a:t>
            </a:r>
          </a:p>
          <a:p>
            <a:pPr algn="l"/>
            <a:r>
              <a:rPr lang="en-US" b="1" i="0" dirty="0">
                <a:effectLst/>
                <a:latin typeface="Poppins" pitchFamily="2" charset="77"/>
              </a:rPr>
              <a:t>Custom EHR/ EMR Solutions</a:t>
            </a:r>
          </a:p>
          <a:p>
            <a:pPr algn="l"/>
            <a:r>
              <a:rPr lang="en-US" b="0" i="0" dirty="0">
                <a:effectLst/>
                <a:latin typeface="Poppins" pitchFamily="2" charset="77"/>
              </a:rPr>
              <a:t>EHR/EMR system development services construct robust and realistic solutions that assist in eliminating redundancy and piles of papers containing patient information. Its electronic medical record (EMR) systems assist providers to work professionally and drive improved medical, financial, and operational outcomes.</a:t>
            </a:r>
          </a:p>
          <a:p>
            <a:pPr algn="l"/>
            <a:r>
              <a:rPr lang="en-US" b="0" i="0" dirty="0">
                <a:effectLst/>
                <a:latin typeface="Poppins" pitchFamily="2" charset="77"/>
              </a:rPr>
              <a:t> </a:t>
            </a:r>
          </a:p>
          <a:p>
            <a:pPr algn="l"/>
            <a:r>
              <a:rPr lang="en-US" b="1" i="0" dirty="0">
                <a:effectLst/>
                <a:latin typeface="Poppins" pitchFamily="2" charset="77"/>
              </a:rPr>
              <a:t>mHealth</a:t>
            </a:r>
          </a:p>
          <a:p>
            <a:pPr algn="l"/>
            <a:r>
              <a:rPr lang="en-US" b="0" i="0" dirty="0">
                <a:effectLst/>
                <a:latin typeface="Poppins" pitchFamily="2" charset="77"/>
              </a:rPr>
              <a:t>Healthcare mobile app development is one of the most hopeful custom healthcare software development services. As virtual health is paving its way to a patient and provider’s daily process and workflows, a </a:t>
            </a:r>
            <a:r>
              <a:rPr lang="en-US" b="0" i="0" dirty="0" err="1">
                <a:effectLst/>
                <a:latin typeface="Poppins" pitchFamily="2" charset="77"/>
              </a:rPr>
              <a:t>mhealth</a:t>
            </a:r>
            <a:r>
              <a:rPr lang="en-US" b="0" i="0" dirty="0">
                <a:effectLst/>
                <a:latin typeface="Poppins" pitchFamily="2" charset="77"/>
              </a:rPr>
              <a:t> system platform’s development becomes necessary.</a:t>
            </a:r>
          </a:p>
          <a:p>
            <a:pPr algn="l"/>
            <a:br>
              <a:rPr lang="en-US" b="0" i="0" dirty="0">
                <a:effectLst/>
                <a:latin typeface="Poppins" pitchFamily="2" charset="77"/>
              </a:rPr>
            </a:br>
            <a:endParaRPr lang="en-US" b="0" i="0" dirty="0">
              <a:effectLst/>
              <a:latin typeface="Poppins" pitchFamily="2" charset="77"/>
            </a:endParaRPr>
          </a:p>
          <a:p>
            <a:endParaRPr lang="es-ES_tradnl" dirty="0"/>
          </a:p>
        </p:txBody>
      </p:sp>
    </p:spTree>
    <p:extLst>
      <p:ext uri="{BB962C8B-B14F-4D97-AF65-F5344CB8AC3E}">
        <p14:creationId xmlns:p14="http://schemas.microsoft.com/office/powerpoint/2010/main" val="1931947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 -1.66042 " pathEditMode="relative" ptsTypes="AA">
                                      <p:cBhvr>
                                        <p:cTn id="6" dur="5000" fill="hold"/>
                                        <p:tgtEl>
                                          <p:spTgt spid="2"/>
                                        </p:tgtEl>
                                        <p:attrNameLst>
                                          <p:attrName>ppt_x</p:attrName>
                                          <p:attrName>ppt_y</p:attrName>
                                        </p:attrNameLst>
                                      </p:cBhvr>
                                    </p:animMotion>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par>
                          <p:cTn id="9" fill="hold">
                            <p:stCondLst>
                              <p:cond delay="5000"/>
                            </p:stCondLst>
                            <p:childTnLst>
                              <p:par>
                                <p:cTn id="10" presetID="1"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92D82E-A757-6D4A-B5BE-C9F89B1E0496}"/>
              </a:ext>
            </a:extLst>
          </p:cNvPr>
          <p:cNvPicPr>
            <a:picLocks noChangeAspect="1"/>
          </p:cNvPicPr>
          <p:nvPr/>
        </p:nvPicPr>
        <p:blipFill>
          <a:blip r:embed="rId2"/>
          <a:stretch>
            <a:fillRect/>
          </a:stretch>
        </p:blipFill>
        <p:spPr>
          <a:xfrm>
            <a:off x="361949" y="1299940"/>
            <a:ext cx="5201724" cy="4258119"/>
          </a:xfrm>
          <a:prstGeom prst="rect">
            <a:avLst/>
          </a:prstGeom>
        </p:spPr>
      </p:pic>
      <p:sp>
        <p:nvSpPr>
          <p:cNvPr id="2" name="TextBox 1">
            <a:extLst>
              <a:ext uri="{FF2B5EF4-FFF2-40B4-BE49-F238E27FC236}">
                <a16:creationId xmlns:a16="http://schemas.microsoft.com/office/drawing/2014/main" id="{67D06DFF-82B6-B86A-AA3C-F1EFD7BEAB7C}"/>
              </a:ext>
            </a:extLst>
          </p:cNvPr>
          <p:cNvSpPr txBox="1"/>
          <p:nvPr/>
        </p:nvSpPr>
        <p:spPr>
          <a:xfrm>
            <a:off x="840417" y="122676"/>
            <a:ext cx="3720314" cy="646331"/>
          </a:xfrm>
          <a:prstGeom prst="rect">
            <a:avLst/>
          </a:prstGeom>
          <a:noFill/>
        </p:spPr>
        <p:txBody>
          <a:bodyPr wrap="none" rtlCol="0">
            <a:spAutoFit/>
          </a:bodyPr>
          <a:lstStyle/>
          <a:p>
            <a:r>
              <a:rPr lang="es-ES_tradnl" sz="3600" dirty="0">
                <a:solidFill>
                  <a:schemeClr val="accent1">
                    <a:lumMod val="75000"/>
                  </a:schemeClr>
                </a:solidFill>
                <a:latin typeface="Gill Sans MT" panose="020B0502020104020203" pitchFamily="34" charset="77"/>
              </a:rPr>
              <a:t>Nuevos startups…</a:t>
            </a:r>
          </a:p>
        </p:txBody>
      </p:sp>
      <p:pic>
        <p:nvPicPr>
          <p:cNvPr id="10242" name="Picture 2" descr="U.S. artificial intelligence in healthcare market size, by component, 2020 - 2030 (USD Billion)">
            <a:extLst>
              <a:ext uri="{FF2B5EF4-FFF2-40B4-BE49-F238E27FC236}">
                <a16:creationId xmlns:a16="http://schemas.microsoft.com/office/drawing/2014/main" id="{7540474C-9432-5FAB-482A-07D331C935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907"/>
          <a:stretch/>
        </p:blipFill>
        <p:spPr bwMode="auto">
          <a:xfrm>
            <a:off x="6096000" y="1434554"/>
            <a:ext cx="5734050" cy="39888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C7C04E0-3BD0-075F-9BF2-8EEC5E1C8AF9}"/>
              </a:ext>
            </a:extLst>
          </p:cNvPr>
          <p:cNvSpPr txBox="1"/>
          <p:nvPr/>
        </p:nvSpPr>
        <p:spPr>
          <a:xfrm>
            <a:off x="966457" y="6395040"/>
            <a:ext cx="6297301"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www.grandviewresearch.com</a:t>
            </a:r>
            <a:r>
              <a:rPr lang="es-ES_tradnl" sz="1200" dirty="0">
                <a:solidFill>
                  <a:schemeClr val="bg1">
                    <a:lumMod val="50000"/>
                  </a:schemeClr>
                </a:solidFill>
              </a:rPr>
              <a:t>/</a:t>
            </a:r>
            <a:r>
              <a:rPr lang="es-ES_tradnl" sz="1200" dirty="0" err="1">
                <a:solidFill>
                  <a:schemeClr val="bg1">
                    <a:lumMod val="50000"/>
                  </a:schemeClr>
                </a:solidFill>
              </a:rPr>
              <a:t>industry-analysis</a:t>
            </a:r>
            <a:r>
              <a:rPr lang="es-ES_tradnl" sz="1200" dirty="0">
                <a:solidFill>
                  <a:schemeClr val="bg1">
                    <a:lumMod val="50000"/>
                  </a:schemeClr>
                </a:solidFill>
              </a:rPr>
              <a:t>/artificial-</a:t>
            </a:r>
            <a:r>
              <a:rPr lang="es-ES_tradnl" sz="1200" dirty="0" err="1">
                <a:solidFill>
                  <a:schemeClr val="bg1">
                    <a:lumMod val="50000"/>
                  </a:schemeClr>
                </a:solidFill>
              </a:rPr>
              <a:t>intelligence</a:t>
            </a:r>
            <a:r>
              <a:rPr lang="es-ES_tradnl" sz="1200" dirty="0">
                <a:solidFill>
                  <a:schemeClr val="bg1">
                    <a:lumMod val="50000"/>
                  </a:schemeClr>
                </a:solidFill>
              </a:rPr>
              <a:t>-</a:t>
            </a:r>
            <a:r>
              <a:rPr lang="es-ES_tradnl" sz="1200" dirty="0" err="1">
                <a:solidFill>
                  <a:schemeClr val="bg1">
                    <a:lumMod val="50000"/>
                  </a:schemeClr>
                </a:solidFill>
              </a:rPr>
              <a:t>ai-healthcare-market</a:t>
            </a:r>
            <a:endParaRPr lang="es-ES_tradnl" sz="1200" dirty="0">
              <a:solidFill>
                <a:schemeClr val="bg1">
                  <a:lumMod val="50000"/>
                </a:schemeClr>
              </a:solidFill>
            </a:endParaRPr>
          </a:p>
        </p:txBody>
      </p:sp>
    </p:spTree>
    <p:extLst>
      <p:ext uri="{BB962C8B-B14F-4D97-AF65-F5344CB8AC3E}">
        <p14:creationId xmlns:p14="http://schemas.microsoft.com/office/powerpoint/2010/main" val="28557406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4444</TotalTime>
  <Words>1263</Words>
  <Application>Microsoft Macintosh PowerPoint</Application>
  <PresentationFormat>Widescreen</PresentationFormat>
  <Paragraphs>164</Paragraphs>
  <Slides>31</Slides>
  <Notes>1</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Calibri</vt:lpstr>
      <vt:lpstr>Calibri Light</vt:lpstr>
      <vt:lpstr>Consolas</vt:lpstr>
      <vt:lpstr>Gill Sans MT</vt:lpstr>
      <vt:lpstr>Poppins</vt:lpstr>
      <vt:lpstr>Segoe UI Black</vt:lpstr>
      <vt:lpstr>Segoe UI Semibold</vt:lpstr>
      <vt:lpstr>Segoe UI Semilight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Domingo Mery</dc:creator>
  <cp:lastModifiedBy>Domingo Mery</cp:lastModifiedBy>
  <cp:revision>18</cp:revision>
  <dcterms:created xsi:type="dcterms:W3CDTF">2023-08-03T12:59:49Z</dcterms:created>
  <dcterms:modified xsi:type="dcterms:W3CDTF">2023-11-15T15:01:32Z</dcterms:modified>
</cp:coreProperties>
</file>